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3"/>
  </p:notesMasterIdLst>
  <p:sldIdLst>
    <p:sldId id="448" r:id="rId2"/>
    <p:sldId id="540" r:id="rId3"/>
    <p:sldId id="573" r:id="rId4"/>
    <p:sldId id="541" r:id="rId5"/>
    <p:sldId id="542" r:id="rId6"/>
    <p:sldId id="570" r:id="rId7"/>
    <p:sldId id="571" r:id="rId8"/>
    <p:sldId id="544" r:id="rId9"/>
    <p:sldId id="606" r:id="rId10"/>
    <p:sldId id="607" r:id="rId11"/>
    <p:sldId id="608" r:id="rId12"/>
    <p:sldId id="609" r:id="rId13"/>
    <p:sldId id="610" r:id="rId14"/>
    <p:sldId id="549" r:id="rId15"/>
    <p:sldId id="611" r:id="rId16"/>
    <p:sldId id="612" r:id="rId17"/>
    <p:sldId id="551" r:id="rId18"/>
    <p:sldId id="576" r:id="rId19"/>
    <p:sldId id="561" r:id="rId20"/>
    <p:sldId id="585" r:id="rId21"/>
    <p:sldId id="563" r:id="rId22"/>
    <p:sldId id="586" r:id="rId23"/>
    <p:sldId id="566" r:id="rId24"/>
    <p:sldId id="552" r:id="rId25"/>
    <p:sldId id="553" r:id="rId26"/>
    <p:sldId id="554" r:id="rId27"/>
    <p:sldId id="577" r:id="rId28"/>
    <p:sldId id="578" r:id="rId29"/>
    <p:sldId id="579" r:id="rId30"/>
    <p:sldId id="575" r:id="rId31"/>
    <p:sldId id="559" r:id="rId32"/>
    <p:sldId id="599" r:id="rId33"/>
    <p:sldId id="600" r:id="rId34"/>
    <p:sldId id="601" r:id="rId35"/>
    <p:sldId id="602" r:id="rId36"/>
    <p:sldId id="603" r:id="rId37"/>
    <p:sldId id="604" r:id="rId38"/>
    <p:sldId id="605" r:id="rId39"/>
    <p:sldId id="584" r:id="rId40"/>
    <p:sldId id="582" r:id="rId41"/>
    <p:sldId id="583" r:id="rId42"/>
    <p:sldId id="592" r:id="rId43"/>
    <p:sldId id="581" r:id="rId44"/>
    <p:sldId id="588" r:id="rId45"/>
    <p:sldId id="593" r:id="rId46"/>
    <p:sldId id="594" r:id="rId47"/>
    <p:sldId id="595" r:id="rId48"/>
    <p:sldId id="596" r:id="rId49"/>
    <p:sldId id="589" r:id="rId50"/>
    <p:sldId id="597" r:id="rId51"/>
    <p:sldId id="5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2" autoAdjust="0"/>
  </p:normalViewPr>
  <p:slideViewPr>
    <p:cSldViewPr>
      <p:cViewPr>
        <p:scale>
          <a:sx n="80" d="100"/>
          <a:sy n="80" d="100"/>
        </p:scale>
        <p:origin x="-1890"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rive.google.c/"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r>
              <a:rPr lang="en-US" dirty="0"/>
              <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normAutofit/>
          </a:bodyPr>
          <a:lstStyle/>
          <a:p>
            <a:r>
              <a:rPr lang="ar-JO" dirty="0"/>
              <a:t>جوجل درايف </a:t>
            </a:r>
            <a:r>
              <a:rPr lang="en-US" b="1" dirty="0"/>
              <a:t>Google Drive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google driv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6" name="AutoShape 4" descr="Image result for google drive"/>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Image result for google drive"/>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2" name="Picture 8" descr="Image result for google dr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0"/>
            <a:ext cx="1904999"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 xmlns:a16="http://schemas.microsoft.com/office/drawing/2014/main"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ثالثاً</a:t>
            </a:r>
            <a:r>
              <a:rPr lang="ar-JO" sz="2100" b="0" dirty="0"/>
              <a:t>: يمكنك التحكم في ملفاتك المحملة على جوجل درايف</a:t>
            </a:r>
            <a:r>
              <a:rPr lang="en-US" sz="2100" b="0" dirty="0"/>
              <a:t> </a:t>
            </a:r>
            <a:r>
              <a:rPr lang="ar-JO" sz="2100" b="0" dirty="0"/>
              <a:t>من خلال القائمة الموجودة على الناحية اليسرى .</a:t>
            </a: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867400" cy="379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52600" y="2667000"/>
            <a:ext cx="2133600" cy="2895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28888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68294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رابعاً</a:t>
            </a:r>
            <a:r>
              <a:rPr lang="ar-JO" sz="2100" b="0" dirty="0"/>
              <a:t>: يمكنك إعادة  تحميل الملفات الموجودة على محرك جوجل درايف الى جهازك بالضغط على تنزيل</a:t>
            </a:r>
            <a:r>
              <a:rPr lang="en-US" sz="2100" b="0" dirty="0"/>
              <a:t>Download </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sp>
        <p:nvSpPr>
          <p:cNvPr id="9" name="Oval 8"/>
          <p:cNvSpPr/>
          <p:nvPr/>
        </p:nvSpPr>
        <p:spPr>
          <a:xfrm>
            <a:off x="2971800" y="5850082"/>
            <a:ext cx="1252644"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24376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خامساً</a:t>
            </a:r>
            <a:r>
              <a:rPr lang="ar-JO" sz="2100" b="0" dirty="0"/>
              <a:t>: لإزالة أي ملف لا تريده يمكنك حذفه بتحديد الملف غير المرغوب فيه والضغط على زر الحذف الموجود في الأعلى ..</a:t>
            </a: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68294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122122" y="2590800"/>
            <a:ext cx="440478"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50756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سادساً </a:t>
            </a:r>
            <a:r>
              <a:rPr lang="ar-JO" sz="2100" b="0" dirty="0"/>
              <a:t>: لمعاينة ملف قم بتحديده ثم اضغط على زر المعاينة الموجود في الأعلى ..</a:t>
            </a: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68294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876800" y="2362200"/>
            <a:ext cx="440478"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89790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سابعاً </a:t>
            </a:r>
            <a:r>
              <a:rPr lang="ar-JO" sz="2100" b="0" dirty="0"/>
              <a:t>: يمكنك انشاء ملف جديد على محرك درايف بالضغط على زر جديد</a:t>
            </a:r>
            <a:r>
              <a:rPr lang="en-US" sz="2100" b="0" dirty="0"/>
              <a:t>New </a:t>
            </a:r>
            <a:r>
              <a:rPr lang="ar-JO" sz="2100" b="0" dirty="0"/>
              <a:t> واختيار نوع الملف الذي تريد انشاءه ..</a:t>
            </a: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6148" name="Picture 4" descr="http://www.methodtk.com/wp-content/uploads/2015/01/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62760"/>
            <a:ext cx="7467600" cy="409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ثامناً </a:t>
            </a:r>
            <a:r>
              <a:rPr lang="ar-JO" sz="2100" b="0" dirty="0"/>
              <a:t>: ويمكنك أيضا التعديل على الملف بحرية وتسميته وحفظه بالامتداد الذي تريده ويمكنك العودة اليه في أي وقت ..</a:t>
            </a: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90355"/>
            <a:ext cx="68294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76600" y="4123892"/>
            <a:ext cx="1252644"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83581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a:xfrm>
            <a:off x="457200" y="1650738"/>
            <a:ext cx="7620000" cy="4475425"/>
          </a:xfrm>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تاسعاً</a:t>
            </a:r>
            <a:r>
              <a:rPr lang="ar-JO" sz="2100" b="0" dirty="0"/>
              <a:t>: إنشاء مجلد في جوجل درايف</a:t>
            </a:r>
            <a:r>
              <a:rPr lang="en-US" sz="2100" b="0" dirty="0"/>
              <a:t> </a:t>
            </a:r>
            <a:r>
              <a:rPr lang="ar-JO" sz="2100" b="0" dirty="0"/>
              <a:t>نقوم بالضغط على أيقونة إنشاء ثم إختيار مجلد من القائمة. </a:t>
            </a:r>
          </a:p>
          <a:p>
            <a:pPr marL="342900" indent="-342900" fontAlgn="base">
              <a:buClr>
                <a:schemeClr val="tx2"/>
              </a:buClr>
              <a:buFont typeface="Arial" panose="020B0604020202020204" pitchFamily="34" charset="0"/>
              <a:buChar char="•"/>
            </a:pPr>
            <a:endParaRPr lang="ar-JO" sz="2100" b="0" dirty="0"/>
          </a:p>
          <a:p>
            <a:pPr marL="342900" indent="-342900" fontAlgn="base">
              <a:buClr>
                <a:schemeClr val="tx2"/>
              </a:buClr>
              <a:buFont typeface="Arial" panose="020B0604020202020204" pitchFamily="34" charset="0"/>
              <a:buChar char="•"/>
            </a:pPr>
            <a:endParaRPr lang="ar-JO" sz="2100" b="0" dirty="0"/>
          </a:p>
          <a:p>
            <a:pPr marL="342900" indent="-342900" fontAlgn="base">
              <a:buClr>
                <a:schemeClr val="tx2"/>
              </a:buClr>
              <a:buFont typeface="Arial" panose="020B0604020202020204" pitchFamily="34" charset="0"/>
              <a:buChar char="•"/>
            </a:pPr>
            <a:r>
              <a:rPr lang="ar-JO" b="0" dirty="0"/>
              <a:t>ثم قم تسمية المجلد والضغط على إنشاء كما يلي:</a:t>
            </a:r>
            <a:endParaRPr lang="en-US" b="0" dirty="0"/>
          </a:p>
          <a:p>
            <a:pPr marL="342900" indent="-342900" fontAlgn="base">
              <a:buClr>
                <a:schemeClr val="tx2"/>
              </a:buClr>
              <a:buFont typeface="Arial" panose="020B0604020202020204" pitchFamily="34" charset="0"/>
              <a:buChar char="•"/>
            </a:pPr>
            <a:endParaRPr lang="ar-JO" sz="2100" dirty="0"/>
          </a:p>
          <a:p>
            <a:pPr marL="342900" indent="-342900" fontAlgn="base">
              <a:buClr>
                <a:schemeClr val="tx2"/>
              </a:buClr>
              <a:buFont typeface="Arial" panose="020B0604020202020204" pitchFamily="34" charset="0"/>
              <a:buChar char="•"/>
            </a:pPr>
            <a:endParaRPr lang="ar-JO"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22883"/>
            <a:ext cx="268156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46495"/>
            <a:ext cx="31527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09600" y="2743200"/>
            <a:ext cx="1735878"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20773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البحث في جوجل </a:t>
            </a:r>
            <a:r>
              <a:rPr lang="ar-JO" dirty="0" smtClean="0"/>
              <a:t>درايف</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أدخل نص البحث الخاص بك وانقر على أيقونة البحث للعثور على الملفات الخاصة بك. حدد المجلد أولا إذا كنت ترغب في البحث داخل مجلد معين.</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950" b="42857"/>
          <a:stretch/>
        </p:blipFill>
        <p:spPr bwMode="auto">
          <a:xfrm>
            <a:off x="470802" y="2743200"/>
            <a:ext cx="821962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209800" y="2971800"/>
            <a:ext cx="838200" cy="3810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905000" y="5334000"/>
            <a:ext cx="137160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8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طريقة عرض </a:t>
            </a:r>
            <a:r>
              <a:rPr lang="ar-JO" dirty="0" smtClean="0"/>
              <a:t>الملفات</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لتغيير طريقة عرض الملفات قم باضغط على زر العرض الموجود في الأعلى ..</a:t>
            </a:r>
            <a:endParaRPr lang="en-US" sz="2100" b="0" dirty="0"/>
          </a:p>
          <a:p>
            <a:pPr marL="342900" indent="-342900" fontAlgn="base">
              <a:buClr>
                <a:schemeClr val="tx2"/>
              </a:buClr>
              <a:buFont typeface="Arial" panose="020B0604020202020204" pitchFamily="34" charset="0"/>
              <a:buChar char="•"/>
            </a:pPr>
            <a:r>
              <a:rPr lang="ar-JO" sz="2100" b="0" dirty="0"/>
              <a:t>.هناك طريقتين للعرض:</a:t>
            </a:r>
          </a:p>
          <a:p>
            <a:pPr marL="914400" lvl="1" indent="-457200" fontAlgn="base">
              <a:buFont typeface="+mj-lt"/>
              <a:buAutoNum type="arabicPeriod"/>
            </a:pPr>
            <a:r>
              <a:rPr lang="ar-JO" sz="2100" dirty="0"/>
              <a:t>عرض على شكل قائمة</a:t>
            </a:r>
            <a:r>
              <a:rPr lang="en-US" sz="2100" dirty="0"/>
              <a:t> </a:t>
            </a:r>
            <a:r>
              <a:rPr lang="ar-JO" sz="2100" dirty="0"/>
              <a:t> </a:t>
            </a:r>
            <a:r>
              <a:rPr lang="en-US" sz="2100" dirty="0"/>
              <a:t>List View</a:t>
            </a:r>
            <a:r>
              <a:rPr lang="ar-JO" sz="2100" dirty="0"/>
              <a:t>:</a:t>
            </a:r>
            <a:endParaRPr lang="en-US"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a:p>
            <a:pPr marL="914400" lvl="1" indent="-457200" fontAlgn="base">
              <a:buFont typeface="+mj-lt"/>
              <a:buAutoNum type="arabicPeriod"/>
            </a:pPr>
            <a:endParaRPr lang="en-US" sz="2100" dirty="0"/>
          </a:p>
          <a:p>
            <a:pPr marL="914400" lvl="1" indent="-457200" fontAlgn="base">
              <a:buFont typeface="+mj-lt"/>
              <a:buAutoNum type="arabicPeriod"/>
            </a:pPr>
            <a:endParaRPr lang="en-US" sz="2100" dirty="0"/>
          </a:p>
          <a:p>
            <a:pPr marL="914400" lvl="1" indent="-457200" fontAlgn="base">
              <a:buFont typeface="+mj-lt"/>
              <a:buAutoNum type="arabicPeriod"/>
            </a:pPr>
            <a:r>
              <a:rPr lang="ar-JO" sz="2100" dirty="0"/>
              <a:t>عرض الشبكة </a:t>
            </a:r>
            <a:r>
              <a:rPr lang="en-US" sz="2100" dirty="0"/>
              <a:t>Grid View </a:t>
            </a:r>
            <a:r>
              <a:rPr lang="ar-JO" sz="2100" dirty="0"/>
              <a:t>:</a:t>
            </a:r>
          </a:p>
          <a:p>
            <a:pPr marL="914400" lvl="1" indent="-457200" fontAlgn="base">
              <a:buFont typeface="+mj-lt"/>
              <a:buAutoNum type="arabicPeriod"/>
            </a:pPr>
            <a:endParaRPr lang="ar-JO" sz="2100" dirty="0"/>
          </a:p>
          <a:p>
            <a:pPr marL="914400" lvl="1" indent="-457200" fontAlgn="base">
              <a:buFont typeface="+mj-lt"/>
              <a:buAutoNum type="arabicPeriod"/>
            </a:pPr>
            <a:endParaRPr lang="ar-JO" sz="21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24200"/>
            <a:ext cx="214579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24411"/>
            <a:ext cx="2145791" cy="84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95430"/>
            <a:ext cx="4631657" cy="155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33" y="3105150"/>
            <a:ext cx="4619624"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41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واجهة انشاء وثيقة في جوجل درايف </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يسمح جوجل درايف</a:t>
            </a:r>
            <a:r>
              <a:rPr lang="en-US" sz="2100" b="0" dirty="0"/>
              <a:t> </a:t>
            </a:r>
            <a:r>
              <a:rPr lang="ar-JO" sz="2100" b="0" dirty="0"/>
              <a:t>للمستخدم بتحرير النصوص  </a:t>
            </a:r>
            <a:r>
              <a:rPr lang="en-US" sz="2100" b="0" dirty="0"/>
              <a:t>Docs</a:t>
            </a:r>
            <a:r>
              <a:rPr lang="ar-JO" sz="2100" b="0" dirty="0"/>
              <a:t> وتنسيقها المماثل لبرنامج </a:t>
            </a:r>
            <a:r>
              <a:rPr lang="en-US" sz="2100" b="0" dirty="0"/>
              <a:t>Microsoft Word</a:t>
            </a:r>
          </a:p>
          <a:p>
            <a:pPr marL="342900" indent="-342900" fontAlgn="base">
              <a:buClr>
                <a:schemeClr val="tx2"/>
              </a:buClr>
              <a:buFont typeface="Arial" panose="020B0604020202020204" pitchFamily="34" charset="0"/>
              <a:buChar char="•"/>
            </a:pPr>
            <a:r>
              <a:rPr lang="ar-JO" sz="2100" b="0" dirty="0"/>
              <a:t>و يسمح للمستخدم بمشاركة ملفاته مع أكثر من شخص بمختلف الصلاحيات (عرض، تحرير النص، اضافة تعليق ):</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3200400"/>
            <a:ext cx="786459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0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جوجل درايف </a:t>
            </a:r>
            <a:r>
              <a:rPr lang="ar-JO" dirty="0" smtClean="0"/>
              <a:t>؟</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100" b="0" dirty="0"/>
              <a:t>جوجل درايف هو خدمة تخزين سحابي مقدمة من قبل العملاق جوجل ومقارنة ببقية خدمات التخزين السحابي التي توفر مساحة مجانية فانه يعتبر الأقوى والأسهل وله الكثير من المميزات الأخرى سنتعرف عليها في هذا الشرح.</a:t>
            </a:r>
          </a:p>
          <a:p>
            <a:pPr marL="342900" indent="-342900">
              <a:buClr>
                <a:schemeClr val="tx2"/>
              </a:buClr>
              <a:buFont typeface="Arial" panose="020B0604020202020204" pitchFamily="34" charset="0"/>
              <a:buChar char="•"/>
            </a:pPr>
            <a:endParaRPr lang="ar-JO" sz="2100" b="0" dirty="0"/>
          </a:p>
          <a:p>
            <a:pPr marL="342900" indent="-342900">
              <a:buClr>
                <a:schemeClr val="tx2"/>
              </a:buClr>
              <a:buFont typeface="Arial" panose="020B0604020202020204" pitchFamily="34" charset="0"/>
              <a:buChar char="•"/>
            </a:pPr>
            <a:r>
              <a:rPr lang="ar-JO" sz="2100" b="0" dirty="0"/>
              <a:t>قبل المرور الى شرح جوجل درايف</a:t>
            </a:r>
            <a:r>
              <a:rPr lang="en-US" sz="2100" b="0" dirty="0"/>
              <a:t> </a:t>
            </a:r>
            <a:r>
              <a:rPr lang="ar-JO" sz="2100" b="0" dirty="0"/>
              <a:t>أول خطوة عليك أن تمتلك حساب في</a:t>
            </a:r>
            <a:r>
              <a:rPr lang="en-US" sz="2100" b="0" dirty="0"/>
              <a:t>Google </a:t>
            </a:r>
            <a:r>
              <a:rPr lang="ar-JO" sz="2100" b="0" dirty="0"/>
              <a:t>من أجل الاشتراك في خدمة جوجل درايف.</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Tree>
    <p:extLst>
      <p:ext uri="{BB962C8B-B14F-4D97-AF65-F5344CB8AC3E}">
        <p14:creationId xmlns:p14="http://schemas.microsoft.com/office/powerpoint/2010/main" val="140030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واجهة انشاء عرض تقديمي </a:t>
            </a:r>
            <a:r>
              <a:rPr lang="en-US" dirty="0"/>
              <a:t>Slides</a:t>
            </a:r>
            <a:r>
              <a:rPr lang="ar-JO" dirty="0"/>
              <a:t> في جوجل درايف</a:t>
            </a: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1"/>
            <a:ext cx="8001000" cy="291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59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واجهة انشاء و تعديل جداول بيانات </a:t>
            </a:r>
            <a:r>
              <a:rPr lang="en-US" dirty="0"/>
              <a:t>Sheets</a:t>
            </a:r>
            <a:r>
              <a:rPr lang="ar-JO" dirty="0"/>
              <a:t> في جوجل درايف</a:t>
            </a:r>
            <a:r>
              <a:rPr lang="en-US" dirty="0"/>
              <a:t>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8153400" cy="327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67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واجهة انشاء نموذج استبيان </a:t>
            </a:r>
            <a:r>
              <a:rPr lang="en-US" dirty="0"/>
              <a:t>Form</a:t>
            </a:r>
            <a:r>
              <a:rPr lang="ar-JO" dirty="0"/>
              <a:t> في جوجل درايف</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76400"/>
            <a:ext cx="7920037" cy="414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3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واجهة انشاء رسم </a:t>
            </a:r>
            <a:r>
              <a:rPr lang="en-US" dirty="0"/>
              <a:t>Drawing</a:t>
            </a:r>
            <a:r>
              <a:rPr lang="ar-JO" dirty="0"/>
              <a:t> في جوجل درايف</a:t>
            </a:r>
            <a:r>
              <a:rPr lang="en-US" dirty="0"/>
              <a:t> </a:t>
            </a:r>
            <a:r>
              <a:rPr lang="ar-JO" dirty="0" smtClean="0"/>
              <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2600"/>
            <a:ext cx="8153399" cy="305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9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الحفظ التلقائي  </a:t>
            </a:r>
            <a:r>
              <a:rPr lang="en-US" dirty="0" smtClean="0"/>
              <a:t>AutoSave</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يتم حفظ الملفات تلقائيا على جوجل درايف</a:t>
            </a:r>
            <a:r>
              <a:rPr lang="en-US" sz="2100" b="0" dirty="0"/>
              <a:t> </a:t>
            </a:r>
            <a:r>
              <a:rPr lang="ar-JO" sz="2100" b="0" dirty="0"/>
              <a:t>في كل مرة يتم إجراء تغييرات. تستطيع أن ترى عندما تم حفظ المستند الأخير من خلال النظر في وضع حفظ في الزاوية العليا من شاشة فتح الملف.</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83" y="3195638"/>
            <a:ext cx="6976088"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41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مراجعة التاريخ </a:t>
            </a:r>
            <a:r>
              <a:rPr lang="en-US" dirty="0"/>
              <a:t>Revision </a:t>
            </a:r>
            <a:r>
              <a:rPr lang="en-US" dirty="0" smtClean="0"/>
              <a:t>History</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في كل مرة يقوم جوجل درايف</a:t>
            </a:r>
            <a:r>
              <a:rPr lang="en-US" sz="2100" b="0" dirty="0"/>
              <a:t> </a:t>
            </a:r>
            <a:r>
              <a:rPr lang="ar-JO" sz="2100" b="0" dirty="0"/>
              <a:t>بحفظ وثيقة </a:t>
            </a:r>
            <a:r>
              <a:rPr lang="en-US" sz="2100" b="0" dirty="0"/>
              <a:t>document</a:t>
            </a:r>
            <a:r>
              <a:rPr lang="ar-JO" sz="2100" b="0" dirty="0"/>
              <a:t>، عرض </a:t>
            </a:r>
            <a:r>
              <a:rPr lang="en-US" sz="2100" b="0" dirty="0"/>
              <a:t>presentation</a:t>
            </a:r>
            <a:r>
              <a:rPr lang="ar-JO" sz="2100" b="0" dirty="0"/>
              <a:t>، أو جدول </a:t>
            </a:r>
            <a:r>
              <a:rPr lang="en-US" sz="2100" b="0" dirty="0"/>
              <a:t>spreadsheet</a:t>
            </a:r>
            <a:r>
              <a:rPr lang="ar-JO" sz="2100" b="0" dirty="0"/>
              <a:t>، يتم الاحتفاظ بتاريخ المراجعة بحيث يمكنك الرجوع إلى إصدار سابق.</a:t>
            </a:r>
          </a:p>
          <a:p>
            <a:pPr marL="342900" indent="-342900" fontAlgn="base">
              <a:buClr>
                <a:schemeClr val="tx2"/>
              </a:buClr>
              <a:buFont typeface="Arial" panose="020B0604020202020204" pitchFamily="34" charset="0"/>
              <a:buChar char="•"/>
            </a:pPr>
            <a:r>
              <a:rPr lang="ar-JO" sz="2100" b="0" dirty="0"/>
              <a:t> لتعيد البيانات في  وثيقة </a:t>
            </a:r>
            <a:r>
              <a:rPr lang="en-US" sz="2100" b="0" dirty="0"/>
              <a:t>document</a:t>
            </a:r>
            <a:r>
              <a:rPr lang="ar-JO" sz="2100" b="0" dirty="0"/>
              <a:t>، عرض </a:t>
            </a:r>
            <a:r>
              <a:rPr lang="en-US" sz="2100" b="0" dirty="0"/>
              <a:t>presentation</a:t>
            </a:r>
            <a:r>
              <a:rPr lang="ar-JO" sz="2100" b="0" dirty="0"/>
              <a:t>، أو جداول </a:t>
            </a:r>
            <a:r>
              <a:rPr lang="en-US" sz="2100" b="0" dirty="0"/>
              <a:t>spreadsheet </a:t>
            </a:r>
            <a:r>
              <a:rPr lang="ar-JO" sz="2100" b="0" dirty="0"/>
              <a:t> إلى إصدار سابق قم بما يلي:</a:t>
            </a:r>
          </a:p>
          <a:p>
            <a:pPr marL="914400" lvl="1" indent="-457200" fontAlgn="base">
              <a:buFont typeface="+mj-lt"/>
              <a:buAutoNum type="arabicPeriod"/>
            </a:pPr>
            <a:r>
              <a:rPr lang="ar-JO" sz="2100" b="0" dirty="0"/>
              <a:t>فتح المستند، انقر فوق ملف </a:t>
            </a:r>
            <a:r>
              <a:rPr lang="en-US" sz="2100" b="0" dirty="0"/>
              <a:t>File</a:t>
            </a:r>
            <a:r>
              <a:rPr lang="ar-JO" sz="2100" b="0" dirty="0"/>
              <a:t> واختر رؤية تاريخ المراجعة </a:t>
            </a:r>
            <a:r>
              <a:rPr lang="en-US" sz="2100" b="0" dirty="0"/>
              <a:t>See revision history</a:t>
            </a:r>
            <a:r>
              <a:rPr lang="ar-JO" sz="2100" b="0" dirty="0"/>
              <a:t>.</a:t>
            </a:r>
          </a:p>
          <a:p>
            <a:pPr marL="914400" lvl="1" indent="-457200" fontAlgn="base">
              <a:buFont typeface="+mj-lt"/>
              <a:buAutoNum type="arabicPeriod"/>
            </a:pPr>
            <a:r>
              <a:rPr lang="ar-JO" sz="2100" b="0" dirty="0"/>
              <a:t>يتم عرض قائمة المراجعات السابقة على اليمين. </a:t>
            </a:r>
          </a:p>
          <a:p>
            <a:pPr marL="914400" lvl="1" indent="-457200" fontAlgn="base">
              <a:buFont typeface="+mj-lt"/>
              <a:buAutoNum type="arabicPeriod"/>
            </a:pPr>
            <a:r>
              <a:rPr lang="ar-JO" sz="2100" b="0" dirty="0"/>
              <a:t>حدد الإصدار الذي ترغب في العودة إليه وانقر فوق استعادة هذه المراجعة وسوف نرى النسخة التي قمت استعادتها.</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15905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مراجعة التاريخ </a:t>
            </a:r>
            <a:r>
              <a:rPr lang="en-US" dirty="0"/>
              <a:t>Revision </a:t>
            </a:r>
            <a:r>
              <a:rPr lang="en-US" dirty="0" smtClean="0"/>
              <a:t>History</a:t>
            </a:r>
            <a:r>
              <a:rPr lang="ar-JO" dirty="0" smtClean="0"/>
              <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0000" t="12370" b="63334"/>
          <a:stretch/>
        </p:blipFill>
        <p:spPr bwMode="auto">
          <a:xfrm>
            <a:off x="4724400" y="2520043"/>
            <a:ext cx="3047999"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0243" idx="0"/>
          </p:cNvCxnSpPr>
          <p:nvPr/>
        </p:nvCxnSpPr>
        <p:spPr>
          <a:xfrm flipH="1">
            <a:off x="6248400" y="1828800"/>
            <a:ext cx="1143000" cy="69124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62162"/>
            <a:ext cx="44577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981200" y="4953000"/>
            <a:ext cx="1735878"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54540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a:t>
            </a:r>
            <a:r>
              <a:rPr lang="ar-JO" dirty="0" smtClean="0"/>
              <a:t>ملف</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2100" b="0" dirty="0"/>
              <a:t>واحدة من أفضل الميزات التي تقدمها جوجل درابف هو القدرة على مشاركة الملفات مع الآخرين. </a:t>
            </a:r>
          </a:p>
          <a:p>
            <a:pPr marL="342900" indent="-342900" fontAlgn="base">
              <a:buClr>
                <a:schemeClr val="tx2"/>
              </a:buClr>
              <a:buFont typeface="Arial" panose="020B0604020202020204" pitchFamily="34" charset="0"/>
              <a:buChar char="•"/>
            </a:pPr>
            <a:r>
              <a:rPr lang="ar-JO" sz="2100" b="0" dirty="0"/>
              <a:t>يمكن لاكثر من شخص تحرير نفس الملف في نفس الوقت. </a:t>
            </a:r>
          </a:p>
          <a:p>
            <a:pPr marL="457200" indent="-457200">
              <a:buFont typeface="Arial" pitchFamily="34" charset="0"/>
              <a:buChar char="•"/>
            </a:pPr>
            <a:r>
              <a:rPr lang="ar-JO" b="0" dirty="0"/>
              <a:t>يمكّن جوجل درايف عدة أشخاص في مواقع مختلفة للعمل على نفس الملف في وقت واحد. </a:t>
            </a:r>
          </a:p>
          <a:p>
            <a:pPr marL="342900" indent="-342900">
              <a:buFont typeface="Arial" pitchFamily="34" charset="0"/>
              <a:buChar char="•"/>
            </a:pPr>
            <a:r>
              <a:rPr lang="ar-JO" b="0" dirty="0"/>
              <a:t>كل التغييرات التي أجريت على الملف هي في الوقت الحقيقي، لذلك كل من المتعاونين يمكن رؤيتها والرد عليها فورا.</a:t>
            </a:r>
          </a:p>
          <a:p>
            <a:pPr marL="342900" indent="-342900">
              <a:buFont typeface="Arial" pitchFamily="34" charset="0"/>
              <a:buChar char="•"/>
            </a:pPr>
            <a:r>
              <a:rPr lang="ar-JO" b="0" dirty="0"/>
              <a:t> قبل ان يستطيع عدة أشخاص أن يعدلوا على ملف معا،فانهم يحتاجوا الى الحصول على حق التحرير للملف </a:t>
            </a:r>
            <a:r>
              <a:rPr lang="en-US" b="0" dirty="0"/>
              <a:t>editing access</a:t>
            </a:r>
            <a:r>
              <a:rPr lang="ar-JO" b="0" dirty="0"/>
              <a:t>.</a:t>
            </a:r>
          </a:p>
          <a:p>
            <a:pPr marL="342900" indent="-342900" fontAlgn="base">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Tree>
    <p:extLst>
      <p:ext uri="{BB962C8B-B14F-4D97-AF65-F5344CB8AC3E}">
        <p14:creationId xmlns:p14="http://schemas.microsoft.com/office/powerpoint/2010/main" val="279273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a:t>
            </a:r>
            <a:r>
              <a:rPr lang="ar-JO" dirty="0" smtClean="0"/>
              <a:t>ملف</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ar-JO" b="0" dirty="0"/>
              <a:t>لبدء التعاون، يفتح كل شخص نفس الملف من محرك جوجل الخاص به. </a:t>
            </a:r>
          </a:p>
          <a:p>
            <a:pPr marL="342900" indent="-342900">
              <a:buFont typeface="Arial" pitchFamily="34" charset="0"/>
              <a:buChar char="•"/>
            </a:pPr>
            <a:r>
              <a:rPr lang="ar-JO" b="0" dirty="0"/>
              <a:t>عندما يبدأ متعاونون آخرون بمشاهدة أو بتحرير نفس الملف في نفس الوقت، يظهر اسم المتعاونين في مربع في الجزء العلوي من الشاشة.</a:t>
            </a:r>
          </a:p>
          <a:p>
            <a:pPr marL="342900" indent="-342900">
              <a:buFont typeface="Arial" pitchFamily="34" charset="0"/>
              <a:buChar char="•"/>
            </a:pPr>
            <a:r>
              <a:rPr lang="ar-JO" b="0" dirty="0"/>
              <a:t>عندما يقوم اي متعاون بإجراء تغييرات على الملف، سوف تكون قادرا على رؤية التعديلات في الوقت الحقيقي.</a:t>
            </a:r>
          </a:p>
          <a:p>
            <a:pPr marL="342900" indent="-342900">
              <a:buFont typeface="Arial" pitchFamily="34" charset="0"/>
              <a:buChar char="•"/>
            </a:pPr>
            <a:r>
              <a:rPr lang="ar-JO" b="0" dirty="0"/>
              <a:t>يمكن لاي متعاون استخدام نافذة الدردشة مدمجة للتواصل مع المتعاونين في الوقت الحقيقي.</a:t>
            </a:r>
          </a:p>
          <a:p>
            <a:pPr marL="342900" indent="-342900">
              <a:buFont typeface="Arial" pitchFamily="34" charset="0"/>
              <a:buChar char="•"/>
            </a:pPr>
            <a:r>
              <a:rPr lang="ar-JO" b="0" dirty="0"/>
              <a:t>يمكنك مشاركة مستند أو جدول بيانات أو عرض مع ما يصل إلى 200 شخص كحد أقصى و50 شخصا يمكنهم تحرير وثيقة أو عرض أو جدول بيانات في نفس الوقت.</a:t>
            </a:r>
            <a:endParaRPr lang="en-US" b="0" dirty="0"/>
          </a:p>
          <a:p>
            <a:pPr marL="342900" indent="-342900" fontAlgn="base">
              <a:buClr>
                <a:schemeClr val="tx2"/>
              </a:buCl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Tree>
    <p:extLst>
      <p:ext uri="{BB962C8B-B14F-4D97-AF65-F5344CB8AC3E}">
        <p14:creationId xmlns:p14="http://schemas.microsoft.com/office/powerpoint/2010/main" val="414586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a:t>
            </a:r>
            <a:r>
              <a:rPr lang="ar-JO" dirty="0" smtClean="0"/>
              <a:t>ملف</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b="0" dirty="0"/>
              <a:t>يمكن مشاركة الملفات الخاصة بك من خلال احدى الطريقتين:</a:t>
            </a:r>
          </a:p>
          <a:p>
            <a:pPr marL="914400" lvl="1" indent="-457200" fontAlgn="base">
              <a:buFont typeface="+mj-lt"/>
              <a:buAutoNum type="arabicPeriod"/>
            </a:pPr>
            <a:r>
              <a:rPr lang="ar-JO" dirty="0"/>
              <a:t>قم بتحديد الملف ثم اضغط على زر المشاركة الموجود في الأعلى.</a:t>
            </a:r>
          </a:p>
          <a:p>
            <a:pPr marL="914400" lvl="1" indent="-457200" fontAlgn="base">
              <a:buFont typeface="+mj-lt"/>
              <a:buAutoNum type="arabicPeriod"/>
            </a:pPr>
            <a:endParaRPr lang="ar-JO" b="0" dirty="0"/>
          </a:p>
          <a:p>
            <a:pPr marL="914400" lvl="1" indent="-457200" fontAlgn="base">
              <a:buFont typeface="+mj-lt"/>
              <a:buAutoNum type="arabicPeriod"/>
            </a:pPr>
            <a:endParaRPr lang="ar-JO" dirty="0"/>
          </a:p>
          <a:p>
            <a:pPr marL="914400" lvl="1" indent="-457200" fontAlgn="base">
              <a:buFont typeface="+mj-lt"/>
              <a:buAutoNum type="arabicPeriod"/>
            </a:pPr>
            <a:r>
              <a:rPr lang="ar-JO" b="0" dirty="0"/>
              <a:t>افتح الملف الذي ترغب في مشاركته وانقر على زر المشاركة في الزاوية العليا من الوثيقة أوالعرض أو الجدول لإظهار نافذة إعدادات المشاركة. </a:t>
            </a:r>
          </a:p>
          <a:p>
            <a:pPr marL="914400" lvl="1" indent="-457200" fontAlgn="base">
              <a:buFont typeface="+mj-lt"/>
              <a:buAutoNum type="arabicPeriod"/>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428" t="-381" r="41239" b="68592"/>
          <a:stretch/>
        </p:blipFill>
        <p:spPr bwMode="auto">
          <a:xfrm>
            <a:off x="5181600" y="3962400"/>
            <a:ext cx="1955800" cy="243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295900" y="4638077"/>
            <a:ext cx="863600" cy="2286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259288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86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هي خدمة التخزين </a:t>
            </a:r>
            <a:r>
              <a:rPr lang="ar-JO" dirty="0" err="1"/>
              <a:t>السحابي</a:t>
            </a:r>
            <a:r>
              <a:rPr lang="ar-JO" dirty="0" smtClean="0"/>
              <a:t>؟</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أن تقوم بتخزين وحفظ ملفاتك على شبكة الإنترنت حيث يتم تخزين البيانات على خوادم </a:t>
            </a:r>
            <a:r>
              <a:rPr lang="en-US" sz="2400" b="0" dirty="0"/>
              <a:t>Servers </a:t>
            </a:r>
            <a:r>
              <a:rPr lang="ar-JO" sz="2400" b="0" dirty="0"/>
              <a:t> متعددة ، بحيث تستطيع الوصول اليها في أي وقت وأي مكان في العالم. وتكون هذه الخدمة مقدمة من كبريات شركات الاستضافة  لعملائها بما يتلاءم مع احتياجاتهم .</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Tree>
    <p:extLst>
      <p:ext uri="{BB962C8B-B14F-4D97-AF65-F5344CB8AC3E}">
        <p14:creationId xmlns:p14="http://schemas.microsoft.com/office/powerpoint/2010/main" val="389240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مشاركة </a:t>
            </a:r>
            <a:r>
              <a:rPr lang="ar-JO" dirty="0" smtClean="0"/>
              <a:t>ملف</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b="0" dirty="0"/>
              <a:t>حدد الأشخاص الذين تريد مشاركتهم هذا الملف أو انسخ رابط الملف وأرسله للأشخاص الذين تريد مشاركتهم.</a:t>
            </a:r>
          </a:p>
          <a:p>
            <a:pPr marL="342900" indent="-342900" fontAlgn="base">
              <a:buClr>
                <a:schemeClr val="tx2"/>
              </a:buClr>
              <a:buFont typeface="Arial" panose="020B0604020202020204" pitchFamily="34" charset="0"/>
              <a:buChar char="•"/>
            </a:pPr>
            <a:r>
              <a:rPr lang="ar-JO" sz="2100" b="0" dirty="0"/>
              <a:t>حدد صلاحية المشاركة:</a:t>
            </a:r>
          </a:p>
          <a:p>
            <a:pPr marL="800100" lvl="1" indent="-342900" fontAlgn="base"/>
            <a:r>
              <a:rPr lang="ar-JO" sz="2100" b="0" dirty="0"/>
              <a:t>تعديل</a:t>
            </a:r>
          </a:p>
          <a:p>
            <a:pPr marL="800100" lvl="1" indent="-342900" fontAlgn="base"/>
            <a:r>
              <a:rPr lang="ar-JO" sz="2100" b="0" dirty="0"/>
              <a:t>تعليق</a:t>
            </a:r>
          </a:p>
          <a:p>
            <a:pPr marL="800100" lvl="1" indent="-342900" fontAlgn="base"/>
            <a:r>
              <a:rPr lang="ar-JO" sz="2100" b="0" dirty="0"/>
              <a:t>عرض</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599"/>
            <a:ext cx="52101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3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6086475" cy="482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
        <p:nvSpPr>
          <p:cNvPr id="5" name="Oval 4"/>
          <p:cNvSpPr/>
          <p:nvPr/>
        </p:nvSpPr>
        <p:spPr>
          <a:xfrm>
            <a:off x="2667000" y="3368686"/>
            <a:ext cx="16764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n>
                <a:solidFill>
                  <a:schemeClr val="tx1"/>
                </a:solidFill>
              </a:ln>
              <a:solidFill>
                <a:schemeClr val="tx1"/>
              </a:solidFill>
            </a:endParaRPr>
          </a:p>
        </p:txBody>
      </p:sp>
      <p:cxnSp>
        <p:nvCxnSpPr>
          <p:cNvPr id="10" name="Straight Arrow Connector 9"/>
          <p:cNvCxnSpPr/>
          <p:nvPr/>
        </p:nvCxnSpPr>
        <p:spPr>
          <a:xfrm flipV="1">
            <a:off x="5410200" y="2057401"/>
            <a:ext cx="596900" cy="98096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48400" y="2057400"/>
            <a:ext cx="0" cy="98096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63657" y="2057400"/>
            <a:ext cx="306161" cy="98096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7857" y="3179555"/>
            <a:ext cx="977900" cy="646331"/>
          </a:xfrm>
          <a:prstGeom prst="rect">
            <a:avLst/>
          </a:prstGeom>
          <a:noFill/>
        </p:spPr>
        <p:txBody>
          <a:bodyPr wrap="square" rtlCol="1">
            <a:spAutoFit/>
          </a:bodyPr>
          <a:lstStyle/>
          <a:p>
            <a:pPr algn="r" rtl="1"/>
            <a:r>
              <a:rPr lang="ar-JO" dirty="0"/>
              <a:t>الاشخاص المشاركين</a:t>
            </a:r>
          </a:p>
        </p:txBody>
      </p:sp>
      <p:sp>
        <p:nvSpPr>
          <p:cNvPr id="19" name="TextBox 18"/>
          <p:cNvSpPr txBox="1"/>
          <p:nvPr/>
        </p:nvSpPr>
        <p:spPr>
          <a:xfrm>
            <a:off x="5785757" y="3179801"/>
            <a:ext cx="977900" cy="369332"/>
          </a:xfrm>
          <a:prstGeom prst="rect">
            <a:avLst/>
          </a:prstGeom>
          <a:noFill/>
        </p:spPr>
        <p:txBody>
          <a:bodyPr wrap="square" rtlCol="1">
            <a:spAutoFit/>
          </a:bodyPr>
          <a:lstStyle/>
          <a:p>
            <a:pPr algn="r" rtl="1"/>
            <a:r>
              <a:rPr lang="ar-JO" dirty="0"/>
              <a:t>المحادثة</a:t>
            </a:r>
          </a:p>
        </p:txBody>
      </p:sp>
      <p:sp>
        <p:nvSpPr>
          <p:cNvPr id="20" name="TextBox 19"/>
          <p:cNvSpPr txBox="1"/>
          <p:nvPr/>
        </p:nvSpPr>
        <p:spPr>
          <a:xfrm>
            <a:off x="6718300" y="3179801"/>
            <a:ext cx="977900" cy="369332"/>
          </a:xfrm>
          <a:prstGeom prst="rect">
            <a:avLst/>
          </a:prstGeom>
          <a:noFill/>
        </p:spPr>
        <p:txBody>
          <a:bodyPr wrap="square" rtlCol="1">
            <a:spAutoFit/>
          </a:bodyPr>
          <a:lstStyle/>
          <a:p>
            <a:pPr algn="r" rtl="1"/>
            <a:r>
              <a:rPr lang="ar-JO" dirty="0"/>
              <a:t>التعليقات</a:t>
            </a:r>
          </a:p>
        </p:txBody>
      </p:sp>
      <p:cxnSp>
        <p:nvCxnSpPr>
          <p:cNvPr id="26" name="Straight Arrow Connector 25"/>
          <p:cNvCxnSpPr/>
          <p:nvPr/>
        </p:nvCxnSpPr>
        <p:spPr>
          <a:xfrm>
            <a:off x="4948237" y="4724400"/>
            <a:ext cx="83752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70337" y="4583668"/>
            <a:ext cx="977900" cy="369332"/>
          </a:xfrm>
          <a:prstGeom prst="rect">
            <a:avLst/>
          </a:prstGeom>
          <a:noFill/>
        </p:spPr>
        <p:txBody>
          <a:bodyPr wrap="square" rtlCol="1">
            <a:spAutoFit/>
          </a:bodyPr>
          <a:lstStyle/>
          <a:p>
            <a:pPr algn="r" rtl="1"/>
            <a:r>
              <a:rPr lang="ar-JO" dirty="0"/>
              <a:t>المحادثة</a:t>
            </a:r>
          </a:p>
        </p:txBody>
      </p:sp>
      <p:sp>
        <p:nvSpPr>
          <p:cNvPr id="16" name="Title 1"/>
          <p:cNvSpPr>
            <a:spLocks noGrp="1"/>
          </p:cNvSpPr>
          <p:nvPr>
            <p:ph type="title"/>
          </p:nvPr>
        </p:nvSpPr>
        <p:spPr>
          <a:xfrm>
            <a:off x="457200" y="152400"/>
            <a:ext cx="7620000" cy="1371600"/>
          </a:xfrm>
        </p:spPr>
        <p:txBody>
          <a:bodyPr>
            <a:normAutofit/>
          </a:bodyPr>
          <a:lstStyle/>
          <a:p>
            <a:r>
              <a:rPr lang="ar-JO" dirty="0"/>
              <a:t>مشاركة </a:t>
            </a:r>
            <a:r>
              <a:rPr lang="ar-JO" dirty="0" smtClean="0"/>
              <a:t>ملف</a:t>
            </a:r>
            <a:br>
              <a:rPr lang="ar-JO" dirty="0" smtClean="0"/>
            </a:br>
            <a:endParaRPr lang="en-US" dirty="0"/>
          </a:p>
        </p:txBody>
      </p:sp>
    </p:spTree>
    <p:extLst>
      <p:ext uri="{BB962C8B-B14F-4D97-AF65-F5344CB8AC3E}">
        <p14:creationId xmlns:p14="http://schemas.microsoft.com/office/powerpoint/2010/main" val="293937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مشاركة مستند </a:t>
            </a:r>
            <a:r>
              <a:rPr lang="ar-JO" dirty="0" smtClean="0"/>
              <a:t>جوجل</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76400"/>
            <a:ext cx="2703643" cy="16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0" y="1676400"/>
            <a:ext cx="22722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224379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3999" y="3535918"/>
            <a:ext cx="2743200" cy="369332"/>
          </a:xfrm>
          <a:prstGeom prst="rect">
            <a:avLst/>
          </a:prstGeom>
          <a:noFill/>
        </p:spPr>
        <p:txBody>
          <a:bodyPr wrap="square" rtlCol="0">
            <a:spAutoFit/>
          </a:bodyPr>
          <a:lstStyle/>
          <a:p>
            <a:pPr algn="r" rtl="1"/>
            <a:r>
              <a:rPr lang="ar-JO" b="1" dirty="0" smtClean="0"/>
              <a:t>المستند لم يتم مشاركته</a:t>
            </a:r>
            <a:endParaRPr lang="en-US" b="1" dirty="0"/>
          </a:p>
        </p:txBody>
      </p:sp>
      <p:sp>
        <p:nvSpPr>
          <p:cNvPr id="7" name="TextBox 6"/>
          <p:cNvSpPr txBox="1"/>
          <p:nvPr/>
        </p:nvSpPr>
        <p:spPr>
          <a:xfrm>
            <a:off x="2743200" y="3505200"/>
            <a:ext cx="2225675" cy="646331"/>
          </a:xfrm>
          <a:prstGeom prst="rect">
            <a:avLst/>
          </a:prstGeom>
          <a:noFill/>
        </p:spPr>
        <p:txBody>
          <a:bodyPr wrap="square" rtlCol="0">
            <a:spAutoFit/>
          </a:bodyPr>
          <a:lstStyle/>
          <a:p>
            <a:pPr algn="r" rtl="1"/>
            <a:r>
              <a:rPr lang="ar-JO" b="1" dirty="0" smtClean="0"/>
              <a:t>تم مشاركة المستند عن طريق إضافة أشخاص</a:t>
            </a:r>
            <a:endParaRPr lang="en-US" b="1" dirty="0"/>
          </a:p>
        </p:txBody>
      </p:sp>
      <p:sp>
        <p:nvSpPr>
          <p:cNvPr id="13" name="TextBox 12"/>
          <p:cNvSpPr txBox="1"/>
          <p:nvPr/>
        </p:nvSpPr>
        <p:spPr>
          <a:xfrm>
            <a:off x="152400" y="3526392"/>
            <a:ext cx="2225675" cy="646331"/>
          </a:xfrm>
          <a:prstGeom prst="rect">
            <a:avLst/>
          </a:prstGeom>
          <a:noFill/>
        </p:spPr>
        <p:txBody>
          <a:bodyPr wrap="square" rtlCol="0">
            <a:spAutoFit/>
          </a:bodyPr>
          <a:lstStyle/>
          <a:p>
            <a:pPr algn="r" rtl="1"/>
            <a:r>
              <a:rPr lang="ar-JO" b="1" dirty="0" smtClean="0"/>
              <a:t>تم مشاركة المستند عن طريق رابط مشاركة</a:t>
            </a:r>
            <a:endParaRPr lang="en-US" b="1" dirty="0"/>
          </a:p>
        </p:txBody>
      </p:sp>
    </p:spTree>
    <p:extLst>
      <p:ext uri="{BB962C8B-B14F-4D97-AF65-F5344CB8AC3E}">
        <p14:creationId xmlns:p14="http://schemas.microsoft.com/office/powerpoint/2010/main" val="355825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مستند </a:t>
            </a:r>
            <a:r>
              <a:rPr lang="ar-JO" dirty="0" smtClean="0"/>
              <a:t>جوجل</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2592000"/>
            <a:ext cx="5587200" cy="38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191000" y="3886200"/>
            <a:ext cx="11430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base">
              <a:buClr>
                <a:schemeClr val="tx2"/>
              </a:buClr>
            </a:pPr>
            <a:r>
              <a:rPr lang="ar-JO" sz="2400" dirty="0"/>
              <a:t>الصلاحيات التي يمكن إعطاءها لمن تريد مشاركة مستند جوجل معه عن طريق </a:t>
            </a:r>
            <a:r>
              <a:rPr lang="ar-JO" sz="2400" dirty="0" smtClean="0"/>
              <a:t>إضافته</a:t>
            </a:r>
            <a:endParaRPr lang="en-US" dirty="0"/>
          </a:p>
        </p:txBody>
      </p:sp>
    </p:spTree>
    <p:extLst>
      <p:ext uri="{BB962C8B-B14F-4D97-AF65-F5344CB8AC3E}">
        <p14:creationId xmlns:p14="http://schemas.microsoft.com/office/powerpoint/2010/main" val="508939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4724400" cy="402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base">
              <a:buClr>
                <a:schemeClr val="tx2"/>
              </a:buClr>
            </a:pPr>
            <a:r>
              <a:rPr lang="ar-JO" sz="2400" dirty="0"/>
              <a:t>ماذا يحدث عندما أحذف مستند جوجل تم مشاركته معي؟ ماذا يحدث للمستند عند من شارك المستند </a:t>
            </a:r>
            <a:r>
              <a:rPr lang="ar-JO" sz="2400" dirty="0" smtClean="0"/>
              <a:t>معي؟ وهل </a:t>
            </a:r>
            <a:r>
              <a:rPr lang="ar-JO" sz="2400" dirty="0"/>
              <a:t>سوف أرى المستند اذا شاركه معي مرة أخرى؟</a:t>
            </a:r>
            <a:r>
              <a:rPr lang="en-US" sz="2400" dirty="0"/>
              <a:t/>
            </a:r>
            <a:br>
              <a:rPr lang="en-US" sz="2400" dirty="0"/>
            </a:br>
            <a:endParaRPr lang="en-US" dirty="0"/>
          </a:p>
        </p:txBody>
      </p:sp>
      <p:sp>
        <p:nvSpPr>
          <p:cNvPr id="6" name="Title 1"/>
          <p:cNvSpPr>
            <a:spLocks noGrp="1"/>
          </p:cNvSpPr>
          <p:nvPr>
            <p:ph type="title"/>
          </p:nvPr>
        </p:nvSpPr>
        <p:spPr>
          <a:xfrm>
            <a:off x="457200" y="152400"/>
            <a:ext cx="7620000" cy="1371600"/>
          </a:xfrm>
        </p:spPr>
        <p:txBody>
          <a:bodyPr/>
          <a:lstStyle/>
          <a:p>
            <a:r>
              <a:rPr lang="ar-JO" dirty="0"/>
              <a:t>مشاركة مستند </a:t>
            </a:r>
            <a:r>
              <a:rPr lang="ar-JO" dirty="0" smtClean="0"/>
              <a:t>جوجل</a:t>
            </a:r>
            <a:br>
              <a:rPr lang="ar-JO" dirty="0" smtClean="0"/>
            </a:br>
            <a:endParaRPr lang="en-US" dirty="0"/>
          </a:p>
        </p:txBody>
      </p:sp>
    </p:spTree>
    <p:extLst>
      <p:ext uri="{BB962C8B-B14F-4D97-AF65-F5344CB8AC3E}">
        <p14:creationId xmlns:p14="http://schemas.microsoft.com/office/powerpoint/2010/main" val="114337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مشاركة مستند </a:t>
            </a:r>
            <a:r>
              <a:rPr lang="ar-JO" dirty="0" smtClean="0"/>
              <a:t>جوجل</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6673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953"/>
          <a:stretch/>
        </p:blipFill>
        <p:spPr bwMode="auto">
          <a:xfrm>
            <a:off x="4267198" y="2457450"/>
            <a:ext cx="43529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4419600"/>
            <a:ext cx="3276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base">
              <a:buClr>
                <a:schemeClr val="tx2"/>
              </a:buClr>
            </a:pPr>
            <a:r>
              <a:rPr lang="ar-JO" sz="2400" dirty="0"/>
              <a:t>الصلاحيات التي يمكن إعطاءها لمن تريد مشاركة مستند جوجل معه عن طريق رابط مشاركة</a:t>
            </a:r>
            <a:r>
              <a:rPr lang="en-US" sz="2400" dirty="0"/>
              <a:t/>
            </a:r>
            <a:br>
              <a:rPr lang="en-US" sz="2400" dirty="0"/>
            </a:br>
            <a:endParaRPr lang="en-US" dirty="0"/>
          </a:p>
        </p:txBody>
      </p:sp>
    </p:spTree>
    <p:extLst>
      <p:ext uri="{BB962C8B-B14F-4D97-AF65-F5344CB8AC3E}">
        <p14:creationId xmlns:p14="http://schemas.microsoft.com/office/powerpoint/2010/main" val="3216876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مشاركة مستند جوجل (</a:t>
            </a:r>
            <a:r>
              <a:rPr lang="ar-JO" sz="3200" dirty="0"/>
              <a:t>الخيارات </a:t>
            </a:r>
            <a:r>
              <a:rPr lang="ar-JO" sz="3200" dirty="0" smtClean="0"/>
              <a:t>المتقدمة</a:t>
            </a:r>
            <a:r>
              <a:rPr lang="ar-JO" sz="3200" dirty="0" smtClean="0"/>
              <a:t>)</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0"/>
            <a:ext cx="4218783"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4"/>
          <a:stretch/>
        </p:blipFill>
        <p:spPr bwMode="auto">
          <a:xfrm>
            <a:off x="4038600" y="1447800"/>
            <a:ext cx="4991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3733800" y="43434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05800" y="4267200"/>
            <a:ext cx="4572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base">
              <a:buClr>
                <a:schemeClr val="tx2"/>
              </a:buClr>
            </a:pPr>
            <a:endParaRPr lang="en-US" dirty="0"/>
          </a:p>
        </p:txBody>
      </p:sp>
    </p:spTree>
    <p:extLst>
      <p:ext uri="{BB962C8B-B14F-4D97-AF65-F5344CB8AC3E}">
        <p14:creationId xmlns:p14="http://schemas.microsoft.com/office/powerpoint/2010/main" val="420013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مشاركة </a:t>
            </a:r>
            <a:r>
              <a:rPr lang="ar-JO" dirty="0" smtClean="0"/>
              <a:t>المجلدات</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614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2542" r="52244" b="27315"/>
          <a:stretch/>
        </p:blipFill>
        <p:spPr bwMode="auto">
          <a:xfrm>
            <a:off x="685799" y="1981200"/>
            <a:ext cx="3968449"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8338"/>
            <a:ext cx="3905250" cy="194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733800" y="3200400"/>
            <a:ext cx="14478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54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sp>
        <p:nvSpPr>
          <p:cNvPr id="5" name="Title 1"/>
          <p:cNvSpPr txBox="1">
            <a:spLocks/>
          </p:cNvSpPr>
          <p:nvPr/>
        </p:nvSpPr>
        <p:spPr>
          <a:xfrm>
            <a:off x="609600" y="3048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endParaRPr lang="en-US" dirty="0"/>
          </a:p>
        </p:txBody>
      </p:sp>
      <p:sp>
        <p:nvSpPr>
          <p:cNvPr id="7"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fontAlgn="base">
              <a:buClr>
                <a:schemeClr val="tx2"/>
              </a:buClr>
              <a:buFont typeface="Arial" panose="020B0604020202020204" pitchFamily="34" charset="0"/>
              <a:buChar char="•"/>
            </a:pPr>
            <a:r>
              <a:rPr lang="ar-JO" sz="2400" dirty="0"/>
              <a:t>ماذا يحدث في حال حذفت ملفات داخل مجلد تم مشاركته معي؟</a:t>
            </a:r>
            <a:endParaRPr lang="en-US" sz="2400" dirty="0"/>
          </a:p>
          <a:p>
            <a:pPr marL="342900" indent="-342900" fontAlgn="base">
              <a:buClr>
                <a:schemeClr val="tx2"/>
              </a:buClr>
              <a:buFont typeface="Arial" panose="020B0604020202020204" pitchFamily="34" charset="0"/>
              <a:buChar char="•"/>
            </a:pPr>
            <a:r>
              <a:rPr lang="ar-JO" sz="2400" dirty="0" smtClean="0"/>
              <a:t>ماذا </a:t>
            </a:r>
            <a:r>
              <a:rPr lang="ar-JO" sz="2400" dirty="0"/>
              <a:t>يحدث في حال حذفت المجلد الذي تم مشاركته معي</a:t>
            </a:r>
            <a:r>
              <a:rPr lang="ar-JO" sz="2400" dirty="0" smtClean="0"/>
              <a:t>؟</a:t>
            </a:r>
          </a:p>
          <a:p>
            <a:pPr marL="342900" indent="-342900" fontAlgn="base">
              <a:buClr>
                <a:schemeClr val="tx2"/>
              </a:buClr>
              <a:buFont typeface="Arial" panose="020B0604020202020204" pitchFamily="34" charset="0"/>
              <a:buChar char="•"/>
            </a:pPr>
            <a:r>
              <a:rPr lang="ar-JO" dirty="0"/>
              <a:t>ماذا يحدث للمجلد او الملفات داخله عند من شارك المجلد معي؟</a:t>
            </a:r>
            <a:endParaRPr lang="en-US" dirty="0"/>
          </a:p>
          <a:p>
            <a:pPr marL="342900" indent="-342900" fontAlgn="base">
              <a:buClr>
                <a:schemeClr val="tx2"/>
              </a:buClr>
              <a:buFont typeface="Arial" panose="020B0604020202020204" pitchFamily="34" charset="0"/>
              <a:buChar char="•"/>
            </a:pPr>
            <a:endParaRPr lang="en-US" dirty="0"/>
          </a:p>
        </p:txBody>
      </p:sp>
      <p:sp>
        <p:nvSpPr>
          <p:cNvPr id="8" name="Title 1"/>
          <p:cNvSpPr>
            <a:spLocks noGrp="1"/>
          </p:cNvSpPr>
          <p:nvPr>
            <p:ph type="title"/>
          </p:nvPr>
        </p:nvSpPr>
        <p:spPr>
          <a:xfrm>
            <a:off x="457200" y="152400"/>
            <a:ext cx="7620000" cy="1371600"/>
          </a:xfrm>
        </p:spPr>
        <p:txBody>
          <a:bodyPr/>
          <a:lstStyle/>
          <a:p>
            <a:r>
              <a:rPr lang="ar-JO" dirty="0" smtClean="0"/>
              <a:t>مشاركة </a:t>
            </a:r>
            <a:r>
              <a:rPr lang="ar-JO" dirty="0" smtClean="0"/>
              <a:t>المجلدات</a:t>
            </a:r>
            <a:br>
              <a:rPr lang="ar-JO" dirty="0" smtClean="0"/>
            </a:br>
            <a:endParaRPr lang="en-US" dirty="0"/>
          </a:p>
        </p:txBody>
      </p:sp>
    </p:spTree>
    <p:extLst>
      <p:ext uri="{BB962C8B-B14F-4D97-AF65-F5344CB8AC3E}">
        <p14:creationId xmlns:p14="http://schemas.microsoft.com/office/powerpoint/2010/main" val="1361815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حذفت شيئًا وتريد استرداده في جوجل </a:t>
            </a:r>
            <a:r>
              <a:rPr lang="ar-JO" dirty="0" smtClean="0"/>
              <a:t>درايف</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fontAlgn="base">
              <a:buClr>
                <a:schemeClr val="tx2"/>
              </a:buClr>
              <a:buFont typeface="Arial" panose="020B0604020202020204" pitchFamily="34" charset="0"/>
              <a:buChar char="•"/>
            </a:pPr>
            <a:r>
              <a:rPr lang="ar-JO" sz="1900" b="0" dirty="0"/>
              <a:t>إذا حذفت شيئًا مؤخرًا باستخدام جوجل درايف، فقد تتمكن من استعادة الملف بنفسك من المهملات</a:t>
            </a:r>
          </a:p>
          <a:p>
            <a:pPr marL="800100" lvl="1" indent="-342900" fontAlgn="base"/>
            <a:r>
              <a:rPr lang="ar-JO" sz="1900" b="0" dirty="0"/>
              <a:t>انقر على المهملات </a:t>
            </a:r>
            <a:r>
              <a:rPr lang="en-US" sz="1900" b="0" dirty="0"/>
              <a:t>Trash</a:t>
            </a:r>
          </a:p>
          <a:p>
            <a:pPr marL="800100" lvl="1" indent="-342900" fontAlgn="base"/>
            <a:r>
              <a:rPr lang="ar-JO" sz="1900" b="0" dirty="0"/>
              <a:t>حدد الملف الذي ترغب في استرداده.</a:t>
            </a:r>
          </a:p>
          <a:p>
            <a:pPr marL="800100" lvl="1" indent="-342900" fontAlgn="base"/>
            <a:r>
              <a:rPr lang="ar-JO" sz="1900" b="0" dirty="0"/>
              <a:t>انقر على استعادة </a:t>
            </a:r>
            <a:r>
              <a:rPr lang="en-US" sz="1900" b="0" dirty="0"/>
              <a:t>Restore</a:t>
            </a:r>
            <a:r>
              <a:rPr lang="ar-JO" sz="1900" b="0" dirty="0"/>
              <a:t>.</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72" t="16931" r="39238" b="41757"/>
          <a:stretch/>
        </p:blipFill>
        <p:spPr bwMode="auto">
          <a:xfrm>
            <a:off x="1219200" y="3624846"/>
            <a:ext cx="6983079" cy="323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7028436" y="3429000"/>
            <a:ext cx="972564"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000" y="6240378"/>
            <a:ext cx="9144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02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ما هو الفرق بين خدمة التخزين السحابي و مواقع رفع الملفات؟</a:t>
            </a:r>
            <a:endParaRPr lang="en-US" dirty="0"/>
          </a:p>
        </p:txBody>
      </p:sp>
      <p:sp>
        <p:nvSpPr>
          <p:cNvPr id="3" name="Content Placeholder 2"/>
          <p:cNvSpPr>
            <a:spLocks noGrp="1"/>
          </p:cNvSpPr>
          <p:nvPr>
            <p:ph idx="1"/>
          </p:nvPr>
        </p:nvSpPr>
        <p:spPr>
          <a:xfrm>
            <a:off x="457200" y="1752600"/>
            <a:ext cx="7772400" cy="4419600"/>
          </a:xfrm>
        </p:spPr>
        <p:txBody>
          <a:bodyPr>
            <a:normAutofit lnSpcReduction="10000"/>
          </a:bodyPr>
          <a:lstStyle/>
          <a:p>
            <a:pPr>
              <a:buClr>
                <a:schemeClr val="tx2"/>
              </a:buClr>
            </a:pPr>
            <a:r>
              <a:rPr lang="ar-JO" sz="2100" b="0" dirty="0"/>
              <a:t>الفرق شاسع ويتمثل أن في</a:t>
            </a:r>
            <a:r>
              <a:rPr lang="en-US" sz="2100" b="0" dirty="0"/>
              <a:t>:</a:t>
            </a:r>
          </a:p>
          <a:p>
            <a:pPr marL="342900" indent="-342900">
              <a:buClr>
                <a:schemeClr val="tx2"/>
              </a:buClr>
              <a:buFont typeface="Arial" panose="020B0604020202020204" pitchFamily="34" charset="0"/>
              <a:buChar char="•"/>
            </a:pPr>
            <a:r>
              <a:rPr lang="ar-JO" sz="2100" dirty="0"/>
              <a:t> مواقع رفع الملفات </a:t>
            </a:r>
            <a:r>
              <a:rPr lang="en-US" sz="2100" dirty="0"/>
              <a:t>:</a:t>
            </a:r>
            <a:r>
              <a:rPr lang="ar-JO" sz="2100" dirty="0"/>
              <a:t> </a:t>
            </a:r>
          </a:p>
          <a:p>
            <a:pPr marL="342900" indent="-342900">
              <a:buClr>
                <a:schemeClr val="tx2"/>
              </a:buClr>
              <a:buFont typeface="Arial" panose="020B0604020202020204" pitchFamily="34" charset="0"/>
              <a:buChar char="•"/>
            </a:pPr>
            <a:r>
              <a:rPr lang="ar-JO" sz="2100" b="0" dirty="0"/>
              <a:t>تستطيع فقط رفع الملفات عليها دون امكانيه التعديل عليها ، وفي حال اردت التعديل على الملف فانه عليك تكرارتحميله أو ان تقوم بمحو الملف الذي قمت برفعه .</a:t>
            </a:r>
          </a:p>
          <a:p>
            <a:pPr marL="342900" indent="-342900">
              <a:buClr>
                <a:schemeClr val="tx2"/>
              </a:buClr>
              <a:buFont typeface="Arial" panose="020B0604020202020204" pitchFamily="34" charset="0"/>
              <a:buChar char="•"/>
            </a:pPr>
            <a:r>
              <a:rPr lang="ar-JO" sz="2100" b="0" dirty="0"/>
              <a:t>عدم ضمان سرية الملفات : حيث ان الملفات المحملة على بعض هذه المواقع تظهر في عمليات البحث على محركات البحث .</a:t>
            </a:r>
          </a:p>
          <a:p>
            <a:pPr marL="342900" indent="-342900">
              <a:buClr>
                <a:schemeClr val="tx2"/>
              </a:buClr>
              <a:buFont typeface="Arial" panose="020B0604020202020204" pitchFamily="34" charset="0"/>
              <a:buChar char="•"/>
            </a:pPr>
            <a:r>
              <a:rPr lang="ar-JO" sz="2100" b="0" dirty="0"/>
              <a:t>يجب ان تكون جميع الملفات التي تقوم برفعها غير مخالفة لقوانين النشر على الأنترنت.</a:t>
            </a:r>
          </a:p>
          <a:p>
            <a:pPr marL="342900" indent="-342900">
              <a:buClr>
                <a:schemeClr val="tx2"/>
              </a:buClr>
              <a:buFont typeface="Arial" panose="020B0604020202020204" pitchFamily="34" charset="0"/>
              <a:buChar char="•"/>
            </a:pPr>
            <a:r>
              <a:rPr lang="ar-JO" sz="2100" dirty="0"/>
              <a:t>خدمة التخزين السحابي </a:t>
            </a:r>
          </a:p>
          <a:p>
            <a:pPr marL="342900" indent="-342900">
              <a:buClr>
                <a:schemeClr val="tx2"/>
              </a:buClr>
              <a:buFont typeface="Arial" panose="020B0604020202020204" pitchFamily="34" charset="0"/>
              <a:buChar char="•"/>
            </a:pPr>
            <a:r>
              <a:rPr lang="ar-JO" sz="2100" b="0" dirty="0"/>
              <a:t>تمكنك من مساحة خاصة بك مدى الحياة كما أنك تستطيع الوصول الى ملفاتك مباشرة والتعديل عليها دون الحاجة الى اعادة تحميلها، الى جانب أن خدمة التخزين السحابي تسمح لك بالمزامنة مع أكثر من حاسوب ومع الهواتف الذكية.</a:t>
            </a:r>
            <a:endParaRPr lang="en-US" sz="21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6583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الإعدادات</a:t>
            </a:r>
            <a:br>
              <a:rPr lang="ar-JO" dirty="0" smtClean="0"/>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fontAlgn="base">
              <a:buClr>
                <a:schemeClr val="tx2"/>
              </a:buClr>
              <a:buFont typeface="Arial" panose="020B0604020202020204" pitchFamily="34" charset="0"/>
              <a:buChar char="•"/>
            </a:pPr>
            <a:r>
              <a:rPr lang="ar-JO" sz="2100" b="0" dirty="0"/>
              <a:t>لتغيير الإعدادات:</a:t>
            </a:r>
          </a:p>
          <a:p>
            <a:pPr marL="1028700" lvl="2" indent="-342900" fontAlgn="base">
              <a:spcAft>
                <a:spcPts val="600"/>
              </a:spcAft>
            </a:pPr>
            <a:r>
              <a:rPr lang="ar-JO" sz="1900" dirty="0"/>
              <a:t>في أعلى اليمين، انقر على رمز الإعدادات ثم حدد الإعدادات.</a:t>
            </a:r>
          </a:p>
          <a:p>
            <a:pPr marL="1028700" lvl="2" indent="-342900" fontAlgn="base">
              <a:spcAft>
                <a:spcPts val="600"/>
              </a:spcAft>
            </a:pPr>
            <a:r>
              <a:rPr lang="ar-JO" sz="1900" dirty="0"/>
              <a:t>اختر أحد الخيارات التالية:</a:t>
            </a:r>
          </a:p>
          <a:p>
            <a:pPr marL="1371600" lvl="4" indent="-457200" fontAlgn="base">
              <a:spcAft>
                <a:spcPts val="600"/>
              </a:spcAft>
              <a:buFont typeface="+mj-lt"/>
              <a:buAutoNum type="arabicPeriod"/>
            </a:pPr>
            <a:r>
              <a:rPr lang="ar-JO" sz="1900" dirty="0"/>
              <a:t>الاعدادات العامة:</a:t>
            </a:r>
          </a:p>
          <a:p>
            <a:pPr marL="1714500" lvl="6" indent="-342900" fontAlgn="base">
              <a:spcAft>
                <a:spcPts val="600"/>
              </a:spcAft>
            </a:pPr>
            <a:r>
              <a:rPr lang="ar-JO" sz="1900" dirty="0"/>
              <a:t>السعة التخزينية: يظهر السعة التخزينية الحالية ويجب أن لا تتعدى 15 غيغابايت في الخطة المجانية</a:t>
            </a:r>
          </a:p>
          <a:p>
            <a:pPr marL="1714500" lvl="6" indent="-342900" fontAlgn="base">
              <a:spcAft>
                <a:spcPts val="600"/>
              </a:spcAft>
            </a:pPr>
            <a:r>
              <a:rPr lang="ar-JO" sz="1900" dirty="0"/>
              <a:t>تحويل التحميلات: تحويل الملفات التي تم تحميلها إلى تنسيق محرر مستندات </a:t>
            </a:r>
            <a:r>
              <a:rPr lang="en-US" sz="1900" dirty="0"/>
              <a:t>Google </a:t>
            </a:r>
            <a:endParaRPr lang="ar-JO" sz="1900" dirty="0"/>
          </a:p>
          <a:p>
            <a:pPr marL="1714500" lvl="6" indent="-342900" fontAlgn="base">
              <a:spcAft>
                <a:spcPts val="600"/>
              </a:spcAft>
            </a:pPr>
            <a:r>
              <a:rPr lang="ar-JO" sz="1900" dirty="0"/>
              <a:t>اللغة: تغيير اللغة المفضلة لجميع منتجات جوجل</a:t>
            </a:r>
          </a:p>
          <a:p>
            <a:pPr marL="1714500" lvl="6" indent="-342900" fontAlgn="base">
              <a:spcAft>
                <a:spcPts val="600"/>
              </a:spcAft>
            </a:pPr>
            <a:r>
              <a:rPr lang="ar-JO" sz="1900" dirty="0"/>
              <a:t>وضع عدم الاتصال: </a:t>
            </a:r>
            <a:r>
              <a:rPr lang="ar-JO" sz="2000" dirty="0"/>
              <a:t>مزامنة ملفات المستندات، الجداول، العروض التقديمية، الرسومات بلا اتصال إلى جهاز الكمبيوتر كي تتمكن من تعديلها دون الاتصال بالإنترنت. إذا لم تكن متصلاً بشبكة</a:t>
            </a:r>
            <a:r>
              <a:rPr lang="en-US" sz="2000" dirty="0"/>
              <a:t>Wi-Fi </a:t>
            </a:r>
            <a:r>
              <a:rPr lang="ar-JO" sz="2000" dirty="0"/>
              <a:t> أو شبكة الجوّال، فسيظل بإمكانك عرض الملفات وتعديلها.</a:t>
            </a:r>
            <a:endParaRPr lang="ar-JO" sz="190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40</a:t>
            </a:fld>
            <a:endParaRPr lang="en-GB"/>
          </a:p>
        </p:txBody>
      </p:sp>
    </p:spTree>
    <p:extLst>
      <p:ext uri="{BB962C8B-B14F-4D97-AF65-F5344CB8AC3E}">
        <p14:creationId xmlns:p14="http://schemas.microsoft.com/office/powerpoint/2010/main" val="2964586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الإعدادات</a:t>
            </a:r>
            <a:br>
              <a:rPr lang="ar-JO" dirty="0" smtClean="0"/>
            </a:br>
            <a:endParaRPr lang="en-US" dirty="0"/>
          </a:p>
        </p:txBody>
      </p:sp>
      <p:sp>
        <p:nvSpPr>
          <p:cNvPr id="3" name="Content Placeholder 2"/>
          <p:cNvSpPr>
            <a:spLocks noGrp="1"/>
          </p:cNvSpPr>
          <p:nvPr>
            <p:ph idx="1"/>
          </p:nvPr>
        </p:nvSpPr>
        <p:spPr/>
        <p:txBody>
          <a:bodyPr>
            <a:normAutofit/>
          </a:bodyPr>
          <a:lstStyle/>
          <a:p>
            <a:pPr marL="857250" lvl="6" indent="-342900" fontAlgn="base">
              <a:spcAft>
                <a:spcPts val="600"/>
              </a:spcAft>
            </a:pPr>
            <a:r>
              <a:rPr lang="ar-JO" sz="1900" dirty="0"/>
              <a:t>الكثافة: تغيير الطريقة التي يتم عرض مفاتك بها في جوجل درايف</a:t>
            </a:r>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814152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2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الإعدادات</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42</a:t>
            </a:fld>
            <a:endParaRPr lang="en-GB"/>
          </a:p>
        </p:txBody>
      </p:sp>
      <p:sp>
        <p:nvSpPr>
          <p:cNvPr id="5" name="Content Placeholder 2"/>
          <p:cNvSpPr>
            <a:spLocks noGrp="1"/>
          </p:cNvSpPr>
          <p:nvPr>
            <p:ph idx="1"/>
          </p:nvPr>
        </p:nvSpPr>
        <p:spPr/>
        <p:txBody>
          <a:bodyPr>
            <a:normAutofit/>
          </a:bodyPr>
          <a:lstStyle/>
          <a:p>
            <a:pPr marL="685800" lvl="6" indent="-342900" fontAlgn="base">
              <a:spcAft>
                <a:spcPts val="600"/>
              </a:spcAft>
            </a:pPr>
            <a:r>
              <a:rPr lang="ar-JO" sz="1900" dirty="0"/>
              <a:t>إنشاء مجلد صور جوجل: يمكنك تلقائيًا وضع صورك على جوجل في مجلد ضمن ملفاتي</a:t>
            </a:r>
          </a:p>
          <a:p>
            <a:pPr marL="0" lvl="1" indent="-685800" fontAlgn="base">
              <a:spcAft>
                <a:spcPts val="600"/>
              </a:spcAft>
              <a:buFont typeface="+mj-lt"/>
              <a:buAutoNum type="arabicPeriod" startAt="2"/>
            </a:pPr>
            <a:r>
              <a:rPr lang="ar-JO" sz="2100" dirty="0"/>
              <a:t>التنبيهات: </a:t>
            </a:r>
          </a:p>
          <a:p>
            <a:pPr marL="800100" lvl="1" indent="-342900" fontAlgn="base">
              <a:spcAft>
                <a:spcPts val="600"/>
              </a:spcAft>
            </a:pPr>
            <a:r>
              <a:rPr lang="ar-JO" sz="1900" dirty="0"/>
              <a:t>تنبيهات على الجهاز</a:t>
            </a:r>
          </a:p>
          <a:p>
            <a:pPr marL="800100" lvl="1" indent="-342900" fontAlgn="base">
              <a:spcAft>
                <a:spcPts val="600"/>
              </a:spcAft>
            </a:pPr>
            <a:r>
              <a:rPr lang="ar-JO" sz="1900" dirty="0"/>
              <a:t>تنبيهات على البريد الالكتروني</a:t>
            </a:r>
          </a:p>
          <a:p>
            <a:pPr marL="0" lvl="1" indent="-685800" fontAlgn="base">
              <a:spcAft>
                <a:spcPts val="600"/>
              </a:spcAft>
              <a:buFont typeface="+mj-lt"/>
              <a:buAutoNum type="arabicPeriod" startAt="3"/>
            </a:pPr>
            <a:r>
              <a:rPr lang="ar-JO" sz="2100" dirty="0"/>
              <a:t>إدارة التطبيقات: عرض كل التطبيقات المرتبطة بتطبيق جوجل درايف.</a:t>
            </a:r>
            <a:endParaRPr lang="en-US" sz="2100" dirty="0"/>
          </a:p>
          <a:p>
            <a:pPr marL="800100" lvl="1" indent="-342900" fontAlgn="base"/>
            <a:r>
              <a:rPr lang="ar-JO" sz="1900" b="0" dirty="0"/>
              <a:t>تُنقل إعدادات جوجل درايف</a:t>
            </a:r>
            <a:r>
              <a:rPr lang="en-US" sz="1900" b="0" dirty="0"/>
              <a:t> </a:t>
            </a:r>
            <a:r>
              <a:rPr lang="ar-JO" sz="1900" b="0" dirty="0"/>
              <a:t>إلى الشاشات الرئيسية للمستندات وجداول البيانات والعروض التقديمية من جوجل تلقائيًا. </a:t>
            </a:r>
            <a:endParaRPr lang="en-US" dirty="0"/>
          </a:p>
        </p:txBody>
      </p:sp>
    </p:spTree>
    <p:extLst>
      <p:ext uri="{BB962C8B-B14F-4D97-AF65-F5344CB8AC3E}">
        <p14:creationId xmlns:p14="http://schemas.microsoft.com/office/powerpoint/2010/main" val="915535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الخروج من جوجل </a:t>
            </a:r>
            <a:r>
              <a:rPr lang="ar-JO" dirty="0" smtClean="0"/>
              <a:t>درايف</a:t>
            </a:r>
            <a:br>
              <a:rPr lang="ar-JO" dirty="0" smtClean="0"/>
            </a:br>
            <a:endParaRPr lang="en-US" dirty="0"/>
          </a:p>
        </p:txBody>
      </p:sp>
      <p:sp>
        <p:nvSpPr>
          <p:cNvPr id="3" name="Content Placeholder 2"/>
          <p:cNvSpPr>
            <a:spLocks noGrp="1"/>
          </p:cNvSpPr>
          <p:nvPr>
            <p:ph idx="1"/>
          </p:nvPr>
        </p:nvSpPr>
        <p:spPr>
          <a:xfrm>
            <a:off x="457200" y="1752600"/>
            <a:ext cx="7620000" cy="3992563"/>
          </a:xfrm>
        </p:spPr>
        <p:txBody>
          <a:bodyPr/>
          <a:lstStyle/>
          <a:p>
            <a:pPr marL="342900" indent="-342900" fontAlgn="base">
              <a:buClr>
                <a:schemeClr val="tx2"/>
              </a:buClr>
              <a:buFont typeface="Arial" panose="020B0604020202020204" pitchFamily="34" charset="0"/>
              <a:buChar char="•"/>
            </a:pPr>
            <a:r>
              <a:rPr lang="ar-JO" sz="2100" b="0" dirty="0"/>
              <a:t>عند تسجيل الدخول إلى جوجل درايف</a:t>
            </a:r>
            <a:r>
              <a:rPr lang="en-US" sz="2100" b="0" dirty="0"/>
              <a:t> </a:t>
            </a:r>
            <a:r>
              <a:rPr lang="ar-JO" sz="2100" b="0" dirty="0"/>
              <a:t>على الكمبيوتر، أو الجهاز الجوّال، سيستمر تسجيل دخولك. وإليك كيفية الخروج من جوجل درايف على الويب:</a:t>
            </a:r>
          </a:p>
          <a:p>
            <a:pPr marL="1485900" lvl="2" indent="-342900" fontAlgn="base"/>
            <a:r>
              <a:rPr lang="ar-JO" sz="1900" b="0" dirty="0"/>
              <a:t>انتقل إلى </a:t>
            </a:r>
            <a:r>
              <a:rPr lang="en-US" sz="1900" b="0" dirty="0">
                <a:hlinkClick r:id="rId2"/>
              </a:rPr>
              <a:t>drive.google.com</a:t>
            </a:r>
            <a:r>
              <a:rPr lang="en-US" sz="1900" b="0" dirty="0"/>
              <a:t>.</a:t>
            </a:r>
          </a:p>
          <a:p>
            <a:pPr marL="1485900" lvl="2" indent="-342900" fontAlgn="base"/>
            <a:r>
              <a:rPr lang="ar-JO" sz="1900" b="0" dirty="0"/>
              <a:t>في الركن العلوي الأيسر، انقر على صورتك (</a:t>
            </a:r>
            <a:r>
              <a:rPr lang="ar-JO" sz="1700" dirty="0"/>
              <a:t>إذا كنت لا ترى صورة، فقد ترى صورة الحساب)</a:t>
            </a:r>
          </a:p>
          <a:p>
            <a:pPr marL="1485900" lvl="2" indent="-342900" fontAlgn="base"/>
            <a:r>
              <a:rPr lang="ar-JO" sz="1900" b="0" dirty="0"/>
              <a:t>انقر على الخروج.</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43</a:t>
            </a:fld>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00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742" t="2890" r="2095" b="66270"/>
          <a:stretch/>
        </p:blipFill>
        <p:spPr bwMode="auto">
          <a:xfrm>
            <a:off x="3264126" y="3505200"/>
            <a:ext cx="3225347" cy="264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46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تطبيقات جوجل درايف</a:t>
            </a:r>
            <a:br>
              <a:rPr lang="ar-JO" dirty="0"/>
            </a:br>
            <a:r>
              <a:rPr lang="en-US" dirty="0"/>
              <a:t>Google Drive applications</a:t>
            </a:r>
          </a:p>
        </p:txBody>
      </p:sp>
      <p:sp>
        <p:nvSpPr>
          <p:cNvPr id="3" name="Content Placeholder 2"/>
          <p:cNvSpPr>
            <a:spLocks noGrp="1"/>
          </p:cNvSpPr>
          <p:nvPr>
            <p:ph idx="1"/>
          </p:nvPr>
        </p:nvSpPr>
        <p:spPr/>
        <p:txBody>
          <a:bodyPr/>
          <a:lstStyle/>
          <a:p>
            <a:pPr fontAlgn="base">
              <a:buClr>
                <a:schemeClr val="tx2"/>
              </a:buClr>
            </a:pPr>
            <a:r>
              <a:rPr lang="ar-JO" sz="2100" b="0" dirty="0"/>
              <a:t>يمكن الوصول الى حسابك على جوجل درايف عن طريق احد التطبيقات التالية :</a:t>
            </a:r>
          </a:p>
          <a:p>
            <a:pPr marL="342900" indent="-342900" fontAlgn="base">
              <a:buClr>
                <a:schemeClr val="tx2"/>
              </a:buClr>
              <a:buFont typeface="Arial" panose="020B0604020202020204" pitchFamily="34" charset="0"/>
              <a:buChar char="•"/>
            </a:pPr>
            <a:r>
              <a:rPr lang="ar-JO" sz="2100" b="0" dirty="0"/>
              <a:t>تطبيق سطح المكتب </a:t>
            </a:r>
            <a:r>
              <a:rPr lang="en-US" sz="2100" b="0" dirty="0"/>
              <a:t>Desktop Application </a:t>
            </a:r>
            <a:endParaRPr lang="ar-JO" sz="2100" b="0" dirty="0"/>
          </a:p>
          <a:p>
            <a:pPr marL="342900" indent="-342900" fontAlgn="base">
              <a:buClr>
                <a:schemeClr val="tx2"/>
              </a:buClr>
              <a:buFont typeface="Arial" panose="020B0604020202020204" pitchFamily="34" charset="0"/>
              <a:buChar char="•"/>
            </a:pPr>
            <a:r>
              <a:rPr lang="ar-JO" sz="2100" b="0" dirty="0"/>
              <a:t>موقع البرنامج الإلكتروني</a:t>
            </a:r>
            <a:r>
              <a:rPr lang="en-US" sz="2100" b="0" dirty="0"/>
              <a:t>Website </a:t>
            </a:r>
            <a:endParaRPr lang="ar-JO" sz="2100" b="0" dirty="0"/>
          </a:p>
          <a:p>
            <a:pPr marL="342900" indent="-342900" fontAlgn="base">
              <a:buClr>
                <a:schemeClr val="tx2"/>
              </a:buClr>
              <a:buFont typeface="Arial" panose="020B0604020202020204" pitchFamily="34" charset="0"/>
              <a:buChar char="•"/>
            </a:pPr>
            <a:r>
              <a:rPr lang="ar-JO" sz="2100" b="0" dirty="0"/>
              <a:t>نسخة الموقع الإلكتروني للهواتف الذكية</a:t>
            </a:r>
            <a:r>
              <a:rPr lang="en-US" sz="2100" b="0" dirty="0"/>
              <a:t>Mobile website </a:t>
            </a:r>
            <a:endParaRPr lang="ar-JO" sz="2100" b="0" dirty="0"/>
          </a:p>
          <a:p>
            <a:pPr marL="342900" indent="-342900" fontAlgn="base">
              <a:buClr>
                <a:schemeClr val="tx2"/>
              </a:buClr>
              <a:buFont typeface="Arial" panose="020B0604020202020204" pitchFamily="34" charset="0"/>
              <a:buChar char="•"/>
            </a:pPr>
            <a:r>
              <a:rPr lang="ar-JO" sz="2100" b="0" dirty="0"/>
              <a:t>تطبيق البرنامج على انظمة الهواتف الذكية </a:t>
            </a:r>
            <a:r>
              <a:rPr lang="en-US" sz="2100" b="0" dirty="0"/>
              <a:t>Mobile App.</a:t>
            </a:r>
            <a:endParaRPr lang="ar-JO" sz="2100" b="0" dirty="0"/>
          </a:p>
          <a:p>
            <a:endParaRPr lang="en-US" dirty="0"/>
          </a:p>
          <a:p>
            <a:endParaRPr lang="en-US" dirty="0"/>
          </a:p>
        </p:txBody>
      </p:sp>
    </p:spTree>
    <p:extLst>
      <p:ext uri="{BB962C8B-B14F-4D97-AF65-F5344CB8AC3E}">
        <p14:creationId xmlns:p14="http://schemas.microsoft.com/office/powerpoint/2010/main" val="3429655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تطبيق سطح المكتب</a:t>
            </a:r>
            <a:br>
              <a:rPr lang="ar-JO" sz="3200" dirty="0"/>
            </a:br>
            <a:r>
              <a:rPr lang="ar-JO" sz="3200" dirty="0"/>
              <a:t> </a:t>
            </a:r>
            <a:r>
              <a:rPr lang="en-US" sz="3200" dirty="0"/>
              <a:t>Desktop Application </a:t>
            </a:r>
            <a:endParaRPr lang="en-US" dirty="0"/>
          </a:p>
        </p:txBody>
      </p:sp>
      <p:sp>
        <p:nvSpPr>
          <p:cNvPr id="3" name="Content Placeholder 2"/>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ar-JO" b="0" dirty="0"/>
              <a:t>هو أن يتم تنزيل برنامج جوجل درايف على جهاز الحاسوب لديك لتستخدمه للدخول الى حسابك ، بدلا من ان تستخدم متصفح الانترنت ، مما يتيح لك سرعة الوصول الى الملفات وسرعة تحميلها او تنظيمها .</a:t>
            </a:r>
            <a:endParaRPr lang="en-US" b="0" dirty="0"/>
          </a:p>
          <a:p>
            <a:pPr marL="342900" indent="-342900">
              <a:buFont typeface="Arial" panose="020B0604020202020204" pitchFamily="34" charset="0"/>
              <a:buChar char="•"/>
            </a:pPr>
            <a:r>
              <a:rPr lang="ar-JO" b="0" dirty="0"/>
              <a:t>يفضل استخدام تطبيق سطح المكتب فقط على اجهزة الحاسوب الشخصية والتي لايستخدمها سوى شخص واحد.</a:t>
            </a:r>
          </a:p>
          <a:p>
            <a:pPr marL="342900" indent="-342900">
              <a:buFont typeface="Arial" panose="020B0604020202020204" pitchFamily="34" charset="0"/>
              <a:buChar char="•"/>
            </a:pPr>
            <a:r>
              <a:rPr lang="ar-JO" b="0" dirty="0"/>
              <a:t>لتنزيل جوجل درايف ، انقر على زر الاعدادات ، ثم اختر تنزيل درايف:</a:t>
            </a:r>
          </a:p>
          <a:p>
            <a:endParaRPr lang="ar-JO" b="0" dirty="0"/>
          </a:p>
          <a:p>
            <a:endParaRPr lang="ar-JO" b="0" dirty="0"/>
          </a:p>
          <a:p>
            <a:endParaRPr lang="ar-JO" b="0" dirty="0"/>
          </a:p>
          <a:p>
            <a:endParaRPr lang="ar-JO" b="0" dirty="0"/>
          </a:p>
          <a:p>
            <a:endParaRPr lang="ar-JO" b="0" dirty="0"/>
          </a:p>
          <a:p>
            <a:endParaRPr lang="ar-JO" b="0" dirty="0"/>
          </a:p>
          <a:p>
            <a:pPr marL="342900" indent="-342900">
              <a:buFont typeface="Arial" panose="020B0604020202020204" pitchFamily="34" charset="0"/>
              <a:buChar char="•"/>
            </a:pPr>
            <a:r>
              <a:rPr lang="ar-JO" b="0" dirty="0"/>
              <a:t>ستفتح لك نافذة ، قم باتباع الخطوات حتى النهاية .</a:t>
            </a:r>
            <a:r>
              <a:rPr lang="en-US" b="0" dirty="0"/>
              <a:t> </a:t>
            </a:r>
            <a:r>
              <a:rPr lang="ar-JO" b="0" dirty="0"/>
              <a:t> سيتم تنزيل البرنامج وستجده في قائمة ابدأ </a:t>
            </a:r>
            <a:r>
              <a:rPr lang="en-US" b="0" dirty="0"/>
              <a:t>Start  </a:t>
            </a:r>
            <a:r>
              <a:rPr lang="ar-JO" b="0" dirty="0"/>
              <a:t> على جهازك .</a:t>
            </a:r>
          </a:p>
          <a:p>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45</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87486"/>
            <a:ext cx="32194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063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b="0" dirty="0"/>
              <a:t>قم باختيار ايقونة </a:t>
            </a:r>
            <a:r>
              <a:rPr lang="en-US" b="0" dirty="0"/>
              <a:t> google drive</a:t>
            </a:r>
            <a:r>
              <a:rPr lang="ar-JO" b="0" dirty="0"/>
              <a:t> ، ستفتح لك نافذة ويطلب منك الدخول الى حسابك على جوجل درايف.</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46</a:t>
            </a:fld>
            <a:endParaRPr lang="en-GB"/>
          </a:p>
        </p:txBody>
      </p:sp>
      <p:sp>
        <p:nvSpPr>
          <p:cNvPr id="7" name="Title 1"/>
          <p:cNvSpPr txBox="1">
            <a:spLocks/>
          </p:cNvSpPr>
          <p:nvPr/>
        </p:nvSpPr>
        <p:spPr>
          <a:xfrm>
            <a:off x="457200" y="2286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3200" dirty="0"/>
              <a:t>تطبيق سطح المكتب</a:t>
            </a:r>
            <a:br>
              <a:rPr lang="ar-JO" sz="3200" dirty="0"/>
            </a:br>
            <a:r>
              <a:rPr lang="ar-JO" sz="3200" dirty="0"/>
              <a:t> </a:t>
            </a:r>
            <a:r>
              <a:rPr lang="en-US" sz="3200" dirty="0"/>
              <a:t>Desktop Application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2286000"/>
            <a:ext cx="24288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11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سيتم انشاء مجلد على سطح المكتب يحمل اسم </a:t>
            </a:r>
            <a:r>
              <a:rPr lang="en-US" b="0" dirty="0"/>
              <a:t>google drive</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r>
              <a:rPr lang="ar-JO" b="0" dirty="0"/>
              <a:t>من خلال هذا المجلد تستطيع تحميل الملفات من والى حسابك على جوجل درايف.</a:t>
            </a:r>
          </a:p>
          <a:p>
            <a:pPr marL="342900" indent="-342900">
              <a:buFont typeface="Arial" panose="020B0604020202020204" pitchFamily="34" charset="0"/>
              <a:buChar char="•"/>
            </a:pPr>
            <a:r>
              <a:rPr lang="ar-JO" b="0" dirty="0"/>
              <a:t>عند فتح المجلد ، ستلاحظ انه يحتوي على جميع الملفات والمجلدات الموجودة على حسابك.</a:t>
            </a:r>
            <a:endParaRPr lang="en-US" b="0" dirty="0"/>
          </a:p>
          <a:p>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47</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713" y="2338388"/>
            <a:ext cx="15525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286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3200" dirty="0"/>
              <a:t>تطبيق سطح المكتب</a:t>
            </a:r>
            <a:br>
              <a:rPr lang="ar-JO" sz="3200" dirty="0"/>
            </a:br>
            <a:r>
              <a:rPr lang="ar-JO" sz="3200" dirty="0"/>
              <a:t> </a:t>
            </a:r>
            <a:r>
              <a:rPr lang="en-US" sz="3200" dirty="0"/>
              <a:t>Desktop Application </a:t>
            </a:r>
            <a:endParaRPr lang="en-US" dirty="0"/>
          </a:p>
        </p:txBody>
      </p:sp>
    </p:spTree>
    <p:extLst>
      <p:ext uri="{BB962C8B-B14F-4D97-AF65-F5344CB8AC3E}">
        <p14:creationId xmlns:p14="http://schemas.microsoft.com/office/powerpoint/2010/main" val="1800096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لرفع ملف / مجلد على حسابك عن طريق التطبيق ، فقط قم بنسخ الملف ووضعه داخل مجلد </a:t>
            </a:r>
            <a:r>
              <a:rPr lang="en-US" b="0" dirty="0"/>
              <a:t>google drive</a:t>
            </a:r>
          </a:p>
          <a:p>
            <a:pPr marL="342900" indent="-342900">
              <a:buFont typeface="Arial" panose="020B0604020202020204" pitchFamily="34" charset="0"/>
              <a:buChar char="•"/>
            </a:pPr>
            <a:r>
              <a:rPr lang="ar-JO" b="0" dirty="0"/>
              <a:t>عند وضع الملف داخل المجلد ستلاحظ ظهور سهمين باللون الازرق كما في الصورة التالية:</a:t>
            </a:r>
          </a:p>
          <a:p>
            <a:pPr marL="1887538"/>
            <a:r>
              <a:rPr lang="ar-JO" b="0" dirty="0"/>
              <a:t>وذلك يعني انه يتم مزامنة ملفك مع جوجل درايف ، اي أنه جاري التحميل. </a:t>
            </a:r>
          </a:p>
          <a:p>
            <a:endParaRPr lang="ar-JO" b="0" dirty="0"/>
          </a:p>
          <a:p>
            <a:pPr marL="342900" indent="-342900">
              <a:buFont typeface="Arial" panose="020B0604020202020204" pitchFamily="34" charset="0"/>
              <a:buChar char="•"/>
            </a:pPr>
            <a:r>
              <a:rPr lang="ar-JO" b="0" dirty="0"/>
              <a:t>بعد ذلك سيتحول السهمان الى احد الرمزين التاليين :</a:t>
            </a:r>
          </a:p>
          <a:p>
            <a:r>
              <a:rPr lang="ar-JO" b="0" dirty="0"/>
              <a:t>1- اشارة صح باللون الاخضر، كما في الشكل التالي:</a:t>
            </a:r>
          </a:p>
          <a:p>
            <a:pPr marL="1262063"/>
            <a:r>
              <a:rPr lang="ar-JO" b="0" dirty="0"/>
              <a:t>  وذلك يعني أن الملف قد انتهى من المزامنة ويتوفر الآن على أجهزة االكمبيوتر الأخرى والموقع الالكتروني.</a:t>
            </a:r>
          </a:p>
          <a:p>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48</a:t>
            </a:fld>
            <a:endParaRPr lang="en-GB"/>
          </a:p>
        </p:txBody>
      </p:sp>
      <p:sp>
        <p:nvSpPr>
          <p:cNvPr id="5" name="Title 1"/>
          <p:cNvSpPr txBox="1">
            <a:spLocks/>
          </p:cNvSpPr>
          <p:nvPr/>
        </p:nvSpPr>
        <p:spPr>
          <a:xfrm>
            <a:off x="457200" y="2286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3200" dirty="0"/>
              <a:t>تطبيق سطح المكتب</a:t>
            </a:r>
            <a:br>
              <a:rPr lang="ar-JO" sz="3200" dirty="0"/>
            </a:br>
            <a:r>
              <a:rPr lang="ar-JO" sz="3200" dirty="0"/>
              <a:t> </a:t>
            </a:r>
            <a:r>
              <a:rPr lang="en-US" sz="3200" dirty="0"/>
              <a:t>Desktop Application </a:t>
            </a:r>
            <a:endParaRPr lang="en-US" dirty="0"/>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543" y="3182278"/>
            <a:ext cx="1133475" cy="108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38" y="5257800"/>
            <a:ext cx="104568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886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تطبيق سطح المكتب  </a:t>
            </a:r>
            <a:br>
              <a:rPr lang="ar-JO" sz="2800" dirty="0"/>
            </a:br>
            <a:r>
              <a:rPr lang="en-US" sz="2800" dirty="0"/>
              <a:t>Desktop Application </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49</a:t>
            </a:fld>
            <a:endParaRPr lang="en-GB"/>
          </a:p>
        </p:txBody>
      </p:sp>
      <p:pic>
        <p:nvPicPr>
          <p:cNvPr id="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903" y="2133600"/>
            <a:ext cx="717818" cy="85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09600" y="1752600"/>
            <a:ext cx="7620000" cy="4373563"/>
          </a:xfrm>
        </p:spPr>
        <p:txBody>
          <a:bodyPr>
            <a:normAutofit/>
          </a:bodyPr>
          <a:lstStyle/>
          <a:p>
            <a:pPr>
              <a:buClr>
                <a:schemeClr val="tx2"/>
              </a:buClr>
            </a:pPr>
            <a:r>
              <a:rPr lang="ar-JO" b="0" dirty="0"/>
              <a:t>2- اشارة خطأ باللون الاحمر ، كما في الشكل التالي:</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الرمز الاحمر مع علامة </a:t>
            </a:r>
            <a:r>
              <a:rPr lang="en-US" b="0" dirty="0"/>
              <a:t>“X" </a:t>
            </a:r>
            <a:r>
              <a:rPr lang="ar-JO" b="0" dirty="0"/>
              <a:t> تعني ان البرنامج غير قادر على المزامنة. وذلك لعدة اسباب منها أن الحصة النسبية للتخزين الخاص بك ممتلئة (لا يمكن تحميل)، أو القرص الصلب الخاص بك هو ممتلئ (لا يمكن تحميل)، أو كنت تعاني من مشاكل في الاتصال في الإنترنت.</a:t>
            </a:r>
            <a:endParaRPr lang="en-US" b="0" dirty="0"/>
          </a:p>
          <a:p>
            <a:pPr marL="342900" indent="-342900">
              <a:buClr>
                <a:schemeClr val="tx2"/>
              </a:buClr>
              <a:buFont typeface="Arial" panose="020B0604020202020204" pitchFamily="34" charset="0"/>
              <a:buChar char="•"/>
            </a:pPr>
            <a:endParaRPr lang="en-US" dirty="0"/>
          </a:p>
          <a:p>
            <a:pPr marL="342900" indent="-342900">
              <a:buClr>
                <a:schemeClr val="tx2"/>
              </a:buClr>
              <a:buFont typeface="Arial" panose="020B0604020202020204" pitchFamily="34" charset="0"/>
              <a:buChar char="•"/>
            </a:pPr>
            <a:endParaRPr lang="en-US" b="0" dirty="0"/>
          </a:p>
        </p:txBody>
      </p:sp>
    </p:spTree>
    <p:extLst>
      <p:ext uri="{BB962C8B-B14F-4D97-AF65-F5344CB8AC3E}">
        <p14:creationId xmlns:p14="http://schemas.microsoft.com/office/powerpoint/2010/main" val="8280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لماذا ينصح بجوجل درايف</a:t>
            </a:r>
            <a:r>
              <a:rPr lang="en-US" dirty="0"/>
              <a:t> </a:t>
            </a:r>
            <a:r>
              <a:rPr lang="ar-JO" dirty="0"/>
              <a:t>وماهي مميزاته</a:t>
            </a:r>
            <a:r>
              <a:rPr lang="ar-JO" dirty="0" smtClean="0"/>
              <a:t>؟</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100" b="0" dirty="0"/>
              <a:t>كما عودتنا شركة الجوجل فهي بمجرد دخولها لمجال معين تسعى لأن تكون الأقوى والأفضل و ذلك السبب الرئيسي في استعمال العديد لخدماتها وخدمة التخزين </a:t>
            </a:r>
            <a:r>
              <a:rPr lang="ar-JO" sz="2100" b="0" dirty="0" err="1"/>
              <a:t>السحابي</a:t>
            </a:r>
            <a:r>
              <a:rPr lang="ar-JO" sz="2100" b="0" dirty="0"/>
              <a:t> المقدمة من الجوجل تعتبر الأقوى اذا ما قارنها ببقية خدمات التخزين التي توفر مساحة مجانية. </a:t>
            </a:r>
            <a:endParaRPr lang="en-US" sz="2100" b="0" dirty="0"/>
          </a:p>
          <a:p>
            <a:pPr marL="800100" lvl="1" indent="-342900"/>
            <a:r>
              <a:rPr lang="ar-JO" sz="2100" dirty="0"/>
              <a:t>مساحة التخزين: توفر مساحة تخزين مجانية أكبر من الخدمات الأخرى. جوجل درايف</a:t>
            </a:r>
            <a:r>
              <a:rPr lang="en-US" sz="2100" dirty="0"/>
              <a:t> </a:t>
            </a:r>
            <a:r>
              <a:rPr lang="ar-JO" sz="2100" dirty="0"/>
              <a:t>يمكن مستعمليه من مساحة تصل الى 15</a:t>
            </a:r>
            <a:r>
              <a:rPr lang="en-US" sz="2100" dirty="0"/>
              <a:t>GB</a:t>
            </a:r>
            <a:r>
              <a:rPr lang="ar-JO" sz="2100" dirty="0"/>
              <a:t>.</a:t>
            </a:r>
          </a:p>
          <a:p>
            <a:pPr marL="800100" lvl="1" indent="-342900"/>
            <a:r>
              <a:rPr lang="ar-JO" sz="2100" dirty="0"/>
              <a:t>المشاركة مع البقية : هي من الخدمات الهامة التي توفرها جوجل درايف</a:t>
            </a:r>
            <a:r>
              <a:rPr lang="en-US" sz="2100" dirty="0"/>
              <a:t> </a:t>
            </a:r>
            <a:r>
              <a:rPr lang="ar-JO" sz="2100" dirty="0"/>
              <a:t>فعبر هذه الخدمة تستطيع انشاء مشروع مشترك بينك وبين أصدقائك دون الحاجة الى أن ترسل اليهم أي ملف تقوم </a:t>
            </a:r>
            <a:r>
              <a:rPr lang="ar-JO" sz="2100" dirty="0" err="1"/>
              <a:t>بانشاءه</a:t>
            </a:r>
            <a:r>
              <a:rPr lang="ar-JO" sz="2100" dirty="0"/>
              <a:t> فمجرد انشاء ملف مشترك واعطاء شخص ما صلاحيات الدخول يستطيع اتمام المشروع معك.</a:t>
            </a:r>
          </a:p>
          <a:p>
            <a:pPr marL="800100" lvl="1" indent="-342900"/>
            <a:r>
              <a:rPr lang="ar-JO" dirty="0"/>
              <a:t>تقنية </a:t>
            </a:r>
            <a:r>
              <a:rPr lang="en-US" dirty="0"/>
              <a:t>OCR </a:t>
            </a:r>
            <a:r>
              <a:rPr lang="ar-JO" dirty="0"/>
              <a:t>: تقنية  جداً رائعة من جوجل درايف</a:t>
            </a:r>
            <a:r>
              <a:rPr lang="en-US" dirty="0"/>
              <a:t> </a:t>
            </a:r>
            <a:r>
              <a:rPr lang="ar-JO" dirty="0"/>
              <a:t>تسمح لك بالبحث عن الكلمات الموجودة على الصور!</a:t>
            </a:r>
            <a:endParaRPr lang="en-US" dirty="0"/>
          </a:p>
          <a:p>
            <a:pPr marL="800100" lvl="1" indent="-342900"/>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318101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t>تطبيق سطح المكتب</a:t>
            </a:r>
            <a:br>
              <a:rPr lang="ar-JO" sz="2800" dirty="0"/>
            </a:br>
            <a:r>
              <a:rPr lang="ar-JO" sz="2800" dirty="0"/>
              <a:t> </a:t>
            </a:r>
            <a:r>
              <a:rPr lang="en-US" sz="2800" dirty="0"/>
              <a:t>Desktop Application </a:t>
            </a:r>
            <a:endParaRPr lang="ar-JO" dirty="0"/>
          </a:p>
        </p:txBody>
      </p:sp>
      <p:sp>
        <p:nvSpPr>
          <p:cNvPr id="3" name="Content Placeholder 2"/>
          <p:cNvSpPr>
            <a:spLocks noGrp="1"/>
          </p:cNvSpPr>
          <p:nvPr>
            <p:ph idx="1"/>
          </p:nvPr>
        </p:nvSpPr>
        <p:spPr>
          <a:xfrm>
            <a:off x="4322422" y="1752600"/>
            <a:ext cx="3754778" cy="4373563"/>
          </a:xfrm>
        </p:spPr>
        <p:txBody>
          <a:bodyPr>
            <a:normAutofit/>
          </a:bodyPr>
          <a:lstStyle/>
          <a:p>
            <a:pPr marL="342900" indent="-342900">
              <a:buFont typeface="Arial" panose="020B0604020202020204" pitchFamily="34" charset="0"/>
              <a:buChar char="•"/>
            </a:pPr>
            <a:r>
              <a:rPr lang="ar-JO" b="0" dirty="0"/>
              <a:t>من خلال النقر على ايقونة التطبيق من سطح المكتب يمكن مشاهدة حالة مزامنة الملفات والمجلدات</a:t>
            </a:r>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50</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3429000" cy="437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768045" y="3472933"/>
            <a:ext cx="1108755"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3288268"/>
            <a:ext cx="1447800" cy="369332"/>
          </a:xfrm>
          <a:prstGeom prst="rect">
            <a:avLst/>
          </a:prstGeom>
          <a:noFill/>
        </p:spPr>
        <p:txBody>
          <a:bodyPr wrap="square" rtlCol="1">
            <a:spAutoFit/>
          </a:bodyPr>
          <a:lstStyle/>
          <a:p>
            <a:pPr algn="r" rtl="1"/>
            <a:r>
              <a:rPr lang="ar-JO" dirty="0"/>
              <a:t>لإيقاف المزامنة</a:t>
            </a:r>
          </a:p>
        </p:txBody>
      </p:sp>
      <p:sp>
        <p:nvSpPr>
          <p:cNvPr id="10" name="Oval 9"/>
          <p:cNvSpPr/>
          <p:nvPr/>
        </p:nvSpPr>
        <p:spPr>
          <a:xfrm>
            <a:off x="2209800" y="3390900"/>
            <a:ext cx="141605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n>
                <a:solidFill>
                  <a:schemeClr val="tx1"/>
                </a:solidFill>
              </a:ln>
              <a:solidFill>
                <a:schemeClr val="tx1"/>
              </a:solidFill>
            </a:endParaRPr>
          </a:p>
        </p:txBody>
      </p:sp>
      <p:sp>
        <p:nvSpPr>
          <p:cNvPr id="11" name="Oval 10"/>
          <p:cNvSpPr/>
          <p:nvPr/>
        </p:nvSpPr>
        <p:spPr>
          <a:xfrm>
            <a:off x="2209800" y="3644900"/>
            <a:ext cx="141605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n>
                <a:solidFill>
                  <a:schemeClr val="tx1"/>
                </a:solidFill>
              </a:ln>
              <a:solidFill>
                <a:schemeClr val="tx1"/>
              </a:solidFill>
            </a:endParaRPr>
          </a:p>
        </p:txBody>
      </p:sp>
      <p:cxnSp>
        <p:nvCxnSpPr>
          <p:cNvPr id="12" name="Straight Arrow Connector 11"/>
          <p:cNvCxnSpPr/>
          <p:nvPr/>
        </p:nvCxnSpPr>
        <p:spPr>
          <a:xfrm flipH="1">
            <a:off x="3768045" y="3809999"/>
            <a:ext cx="1108755"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0" y="3644900"/>
            <a:ext cx="3886200" cy="923330"/>
          </a:xfrm>
          <a:prstGeom prst="rect">
            <a:avLst/>
          </a:prstGeom>
          <a:noFill/>
        </p:spPr>
        <p:txBody>
          <a:bodyPr wrap="square" rtlCol="1">
            <a:spAutoFit/>
          </a:bodyPr>
          <a:lstStyle/>
          <a:p>
            <a:pPr algn="r" rtl="1"/>
            <a:r>
              <a:rPr lang="ar-JO" dirty="0"/>
              <a:t>للخروج من حسابك بعد الانتهاء من عملك اختر  </a:t>
            </a:r>
            <a:r>
              <a:rPr lang="en-US" dirty="0"/>
              <a:t>preferences </a:t>
            </a:r>
            <a:r>
              <a:rPr lang="ar-JO" dirty="0"/>
              <a:t> ثم </a:t>
            </a:r>
            <a:r>
              <a:rPr lang="en-US" dirty="0"/>
              <a:t> account  </a:t>
            </a:r>
            <a:r>
              <a:rPr lang="ar-JO" dirty="0"/>
              <a:t> ثم </a:t>
            </a:r>
            <a:r>
              <a:rPr lang="en-US" dirty="0"/>
              <a:t> disconnect.</a:t>
            </a:r>
            <a:endParaRPr lang="ar-JO" dirty="0"/>
          </a:p>
        </p:txBody>
      </p:sp>
    </p:spTree>
    <p:extLst>
      <p:ext uri="{BB962C8B-B14F-4D97-AF65-F5344CB8AC3E}">
        <p14:creationId xmlns:p14="http://schemas.microsoft.com/office/powerpoint/2010/main" val="2974393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تطبيق سطح المكتب</a:t>
            </a:r>
            <a:br>
              <a:rPr lang="ar-JO" sz="3200" dirty="0"/>
            </a:br>
            <a:r>
              <a:rPr lang="ar-JO" sz="3200" dirty="0"/>
              <a:t> </a:t>
            </a:r>
            <a:r>
              <a:rPr lang="en-US" sz="3200"/>
              <a:t>Desktop Application </a:t>
            </a:r>
            <a:endParaRPr lang="ar-JO"/>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يجب ملاحظة انه في حال استخدام جهاز حاسوب مشترك مع اخرين ، فانه عليك التأكد من خروجك من حسابك بعد الانتهاء من عملك ، كما يفضل حذف المجلد نهائيا من الحاسوب حتى تضمن خصوصية ملفاتك</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51</a:t>
            </a:fld>
            <a:endParaRPr lang="en-GB"/>
          </a:p>
        </p:txBody>
      </p:sp>
    </p:spTree>
    <p:extLst>
      <p:ext uri="{BB962C8B-B14F-4D97-AF65-F5344CB8AC3E}">
        <p14:creationId xmlns:p14="http://schemas.microsoft.com/office/powerpoint/2010/main" val="143625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تقنية </a:t>
            </a:r>
            <a:r>
              <a:rPr lang="en-US" dirty="0" smtClean="0"/>
              <a:t>OCR</a:t>
            </a:r>
            <a:r>
              <a:rPr lang="ar-JO" dirty="0" smtClean="0"/>
              <a:t/>
            </a:r>
            <a:br>
              <a:rPr lang="ar-JO" dirty="0" smtClean="0"/>
            </a:br>
            <a:endParaRPr lang="en-US" dirty="0"/>
          </a:p>
        </p:txBody>
      </p:sp>
      <p:sp>
        <p:nvSpPr>
          <p:cNvPr id="3" name="Content Placeholder 2"/>
          <p:cNvSpPr>
            <a:spLocks noGrp="1"/>
          </p:cNvSpPr>
          <p:nvPr>
            <p:ph idx="1"/>
          </p:nvPr>
        </p:nvSpPr>
        <p:spPr/>
        <p:txBody>
          <a:bodyPr>
            <a:normAutofit fontScale="92500"/>
          </a:bodyPr>
          <a:lstStyle/>
          <a:p>
            <a:pPr marL="342900" indent="-342900" fontAlgn="base">
              <a:buClr>
                <a:schemeClr val="tx2"/>
              </a:buClr>
              <a:buFont typeface="Arial" panose="020B0604020202020204" pitchFamily="34" charset="0"/>
              <a:buChar char="•"/>
            </a:pPr>
            <a:r>
              <a:rPr lang="ar-JO" sz="2100" b="0" dirty="0"/>
              <a:t>قامت جوجل بتحديث ميزة التعرف البصري على الحروف، المعروفة اختصارا بـ </a:t>
            </a:r>
            <a:r>
              <a:rPr lang="en-US" sz="2100" b="0" dirty="0"/>
              <a:t>OCR، </a:t>
            </a:r>
            <a:r>
              <a:rPr lang="ar-JO" sz="2100" b="0" dirty="0"/>
              <a:t>والموجودة في خدمتها للتخزين السحابي جوجل درايف</a:t>
            </a:r>
            <a:r>
              <a:rPr lang="en-US" sz="2100" b="0" dirty="0"/>
              <a:t> </a:t>
            </a:r>
            <a:r>
              <a:rPr lang="ar-JO" sz="2100" b="0" dirty="0"/>
              <a:t>لتدعم أكثر من 200 لغة من بينها اللغة العربية.</a:t>
            </a:r>
          </a:p>
          <a:p>
            <a:pPr marL="342900" indent="-342900" fontAlgn="base">
              <a:buClr>
                <a:schemeClr val="tx2"/>
              </a:buClr>
              <a:buFont typeface="Arial" panose="020B0604020202020204" pitchFamily="34" charset="0"/>
              <a:buChar char="•"/>
            </a:pPr>
            <a:r>
              <a:rPr lang="ar-JO" sz="2100" b="0" dirty="0"/>
              <a:t>وتسمح الميزة بتحويل النصوص المكتوبة على الورق بعد مسحها ضوئيا إلى نصوص رقمية قابلة للتعديل بواسطة معالجات النصوص ويمكن حفظها بصيغ الملفات النصية المعتادة.</a:t>
            </a:r>
          </a:p>
          <a:p>
            <a:pPr marL="342900" indent="-342900" fontAlgn="base">
              <a:buClr>
                <a:schemeClr val="tx2"/>
              </a:buClr>
              <a:buFont typeface="Arial" panose="020B0604020202020204" pitchFamily="34" charset="0"/>
              <a:buChar char="•"/>
            </a:pPr>
            <a:r>
              <a:rPr lang="ar-JO" sz="2100" b="0" dirty="0"/>
              <a:t>وتدعم ميزة التعرف البصري على الحروف ملفات الصور ذات الامتدادات </a:t>
            </a:r>
            <a:r>
              <a:rPr lang="en-US" sz="2100" b="0" dirty="0"/>
              <a:t>jpg</a:t>
            </a:r>
            <a:r>
              <a:rPr lang="ar-JO" sz="2100" b="0" dirty="0"/>
              <a:t> و</a:t>
            </a:r>
            <a:r>
              <a:rPr lang="en-US" sz="2100" b="0" dirty="0"/>
              <a:t>gif </a:t>
            </a:r>
            <a:r>
              <a:rPr lang="ar-JO" sz="2100" b="0" dirty="0"/>
              <a:t>و</a:t>
            </a:r>
            <a:r>
              <a:rPr lang="en-US" sz="2100" b="0" dirty="0" err="1"/>
              <a:t>png</a:t>
            </a:r>
            <a:r>
              <a:rPr lang="ar-JO" sz="2100" b="0" dirty="0"/>
              <a:t> وملفات </a:t>
            </a:r>
            <a:r>
              <a:rPr lang="en-US" sz="2100" b="0" dirty="0"/>
              <a:t>PDF</a:t>
            </a:r>
            <a:r>
              <a:rPr lang="ar-JO" sz="2100" b="0" dirty="0"/>
              <a:t>.</a:t>
            </a:r>
          </a:p>
          <a:p>
            <a:pPr marL="342900" indent="-342900" fontAlgn="base">
              <a:buClr>
                <a:schemeClr val="tx2"/>
              </a:buClr>
              <a:buFont typeface="Arial" panose="020B0604020202020204" pitchFamily="34" charset="0"/>
              <a:buChar char="•"/>
            </a:pPr>
            <a:r>
              <a:rPr lang="ar-JO" sz="2100" b="0" dirty="0"/>
              <a:t>أقصى حجم للصور وملفات </a:t>
            </a:r>
            <a:r>
              <a:rPr lang="en-US" sz="2100" b="0" dirty="0"/>
              <a:t>PDF </a:t>
            </a:r>
            <a:r>
              <a:rPr lang="ar-JO" sz="2100" b="0" dirty="0"/>
              <a:t> و 2 غيغابايت</a:t>
            </a:r>
          </a:p>
          <a:p>
            <a:pPr marL="342900" indent="-342900" fontAlgn="base">
              <a:buClr>
                <a:schemeClr val="tx2"/>
              </a:buClr>
              <a:buFont typeface="Arial" panose="020B0604020202020204" pitchFamily="34" charset="0"/>
              <a:buChar char="•"/>
            </a:pPr>
            <a:r>
              <a:rPr lang="ar-JO" sz="2100" b="0" dirty="0"/>
              <a:t>ويتم التعرف البصري على الحروف في ملفات الصور وملفات</a:t>
            </a:r>
            <a:r>
              <a:rPr lang="en-US" sz="2100" b="0" dirty="0"/>
              <a:t>PDF </a:t>
            </a:r>
            <a:r>
              <a:rPr lang="ar-JO" sz="2100" b="0" dirty="0"/>
              <a:t> بالضغط على الملف المعني بالزر الأيمن للفأرة داخل واجهة جوجل درايف</a:t>
            </a:r>
            <a:r>
              <a:rPr lang="en-US" sz="2100" b="0" dirty="0"/>
              <a:t> </a:t>
            </a:r>
            <a:r>
              <a:rPr lang="ar-JO" sz="2100" b="0" dirty="0"/>
              <a:t>بعد رفعه بواسطة الخدمة ثم اختيار فتح باستخدام مستندات </a:t>
            </a:r>
            <a:r>
              <a:rPr lang="en-US" sz="2100" b="0" dirty="0"/>
              <a:t>Google، </a:t>
            </a:r>
            <a:r>
              <a:rPr lang="ar-JO" sz="2100" b="0" dirty="0"/>
              <a:t>حيث يتم تحديد لغة النص بشكل تلقائي</a:t>
            </a:r>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35100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تقنية </a:t>
            </a:r>
            <a:r>
              <a:rPr lang="en-US" dirty="0" smtClean="0"/>
              <a:t>OCR</a:t>
            </a:r>
            <a:r>
              <a:rPr lang="ar-JO" dirty="0" smtClean="0"/>
              <a:t/>
            </a:r>
            <a:br>
              <a:rPr lang="ar-JO"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6385"/>
            <a:ext cx="8991600" cy="515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95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أولاً</a:t>
            </a:r>
            <a:r>
              <a:rPr lang="ar-JO" sz="2100" b="0" dirty="0">
                <a:solidFill>
                  <a:schemeClr val="tx2"/>
                </a:solidFill>
              </a:rPr>
              <a:t>: </a:t>
            </a:r>
            <a:r>
              <a:rPr lang="ar-JO" sz="2100" b="0" dirty="0"/>
              <a:t>يجب عليك تسجيل الدخول الى حساب جوجل الخاص بك واذا لم يكن لديك حساب قم بإنشاء حساب فورا ..</a:t>
            </a:r>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pic>
        <p:nvPicPr>
          <p:cNvPr id="1028" name="Picture 4" descr="http://www.methodtk.com/wp-content/uploads/2015/01/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8400"/>
            <a:ext cx="5105400" cy="403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17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طريقة استخدام جوجل درايف</a:t>
            </a:r>
            <a:r>
              <a:rPr lang="en-US" dirty="0"/>
              <a:t> </a:t>
            </a:r>
            <a:r>
              <a:rPr lang="ar-JO" dirty="0"/>
              <a:t>خطوة </a:t>
            </a:r>
            <a:r>
              <a:rPr lang="ar-JO" dirty="0" smtClean="0"/>
              <a:t>بخطوة</a:t>
            </a:r>
            <a:br>
              <a:rPr lang="ar-JO" dirty="0" smtClean="0"/>
            </a:br>
            <a:endParaRPr lang="en-US" dirty="0"/>
          </a:p>
        </p:txBody>
      </p:sp>
      <p:sp>
        <p:nvSpPr>
          <p:cNvPr id="3" name="Content Placeholder 2"/>
          <p:cNvSpPr>
            <a:spLocks noGrp="1"/>
          </p:cNvSpPr>
          <p:nvPr>
            <p:ph idx="1"/>
          </p:nvPr>
        </p:nvSpPr>
        <p:spPr/>
        <p:txBody>
          <a:bodyPr/>
          <a:lstStyle/>
          <a:p>
            <a:pPr marL="342900" indent="-342900" fontAlgn="base">
              <a:buClr>
                <a:schemeClr val="tx2"/>
              </a:buClr>
              <a:buFont typeface="Arial" panose="020B0604020202020204" pitchFamily="34" charset="0"/>
              <a:buChar char="•"/>
            </a:pPr>
            <a:r>
              <a:rPr lang="ar-JO" sz="2100" u="sng" dirty="0">
                <a:solidFill>
                  <a:schemeClr val="tx2"/>
                </a:solidFill>
              </a:rPr>
              <a:t>ثانياً</a:t>
            </a:r>
            <a:r>
              <a:rPr lang="ar-JO" sz="2100" b="0" dirty="0"/>
              <a:t>: بعد الدخول الى جوجل درايف نقوم برفع الملفات التي نريدها بالضغط على تحميل ملفات</a:t>
            </a:r>
            <a:r>
              <a:rPr lang="en-US" sz="2100" b="0" dirty="0"/>
              <a:t> </a:t>
            </a:r>
            <a:r>
              <a:rPr lang="ar-JO" sz="2100" b="0" dirty="0"/>
              <a:t> </a:t>
            </a:r>
            <a:r>
              <a:rPr lang="en-US" sz="2100" b="0" dirty="0"/>
              <a:t>Upload Files</a:t>
            </a:r>
            <a:r>
              <a:rPr lang="ar-JO" sz="2100" b="0" dirty="0"/>
              <a:t> من قائمة ملفاتي</a:t>
            </a:r>
            <a:r>
              <a:rPr lang="en-US" sz="2100" b="0" dirty="0"/>
              <a:t>My Drive </a:t>
            </a:r>
            <a:r>
              <a:rPr lang="ar-JO" sz="2100" b="0" dirty="0"/>
              <a:t> </a:t>
            </a:r>
            <a:r>
              <a:rPr lang="ar-JO" sz="2100" b="0" dirty="0" smtClean="0"/>
              <a:t>أو قائمة جديد </a:t>
            </a:r>
            <a:r>
              <a:rPr lang="en-US" sz="2100" b="0" dirty="0" smtClean="0"/>
              <a:t>New</a:t>
            </a:r>
            <a:endParaRPr lang="ar-JO" sz="2100" b="0" dirty="0" smtClean="0"/>
          </a:p>
          <a:p>
            <a:pPr marL="342900" indent="-342900" fontAlgn="base">
              <a:buClr>
                <a:schemeClr val="tx2"/>
              </a:buClr>
              <a:buFont typeface="Arial" panose="020B0604020202020204" pitchFamily="34" charset="0"/>
              <a:buChar char="•"/>
            </a:pPr>
            <a:endParaRPr lang="en-US" sz="2100"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56" y="2895600"/>
            <a:ext cx="706289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56" y="3200400"/>
            <a:ext cx="2044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76156" y="3581400"/>
            <a:ext cx="1252644"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5" name="Oval 14"/>
          <p:cNvSpPr/>
          <p:nvPr/>
        </p:nvSpPr>
        <p:spPr>
          <a:xfrm>
            <a:off x="2610465" y="3640282"/>
            <a:ext cx="1252644"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06156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16016</TotalTime>
  <Words>1716</Words>
  <Application>Microsoft Office PowerPoint</Application>
  <PresentationFormat>On-screen Show (4:3)</PresentationFormat>
  <Paragraphs>253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SN Theme</vt:lpstr>
      <vt:lpstr>جوجل درايف Google Drive</vt:lpstr>
      <vt:lpstr>ما هو جوجل درايف ؟ </vt:lpstr>
      <vt:lpstr>ما هي خدمة التخزين السحابي؟ </vt:lpstr>
      <vt:lpstr>ما هو الفرق بين خدمة التخزين السحابي و مواقع رفع الملفات؟</vt:lpstr>
      <vt:lpstr>لماذا ينصح بجوجل درايف وماهي مميزاته؟ </vt:lpstr>
      <vt:lpstr>تقنية OCR </vt:lpstr>
      <vt:lpstr>تقنية OCR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طريقة استخدام جوجل درايف خطوة بخطوة </vt:lpstr>
      <vt:lpstr>البحث في جوجل درايف </vt:lpstr>
      <vt:lpstr>طريقة عرض الملفات </vt:lpstr>
      <vt:lpstr>واجهة انشاء وثيقة في جوجل درايف  </vt:lpstr>
      <vt:lpstr>واجهة انشاء عرض تقديمي Slides في جوجل درايف</vt:lpstr>
      <vt:lpstr>واجهة انشاء و تعديل جداول بيانات Sheets في جوجل درايف </vt:lpstr>
      <vt:lpstr>واجهة انشاء نموذج استبيان Form في جوجل درايف</vt:lpstr>
      <vt:lpstr>واجهة انشاء رسم Drawing في جوجل درايف  </vt:lpstr>
      <vt:lpstr>الحفظ التلقائي  AutoSave </vt:lpstr>
      <vt:lpstr>مراجعة التاريخ Revision History </vt:lpstr>
      <vt:lpstr>مراجعة التاريخ Revision History </vt:lpstr>
      <vt:lpstr>مشاركة ملف </vt:lpstr>
      <vt:lpstr>مشاركة ملف </vt:lpstr>
      <vt:lpstr>مشاركة ملف </vt:lpstr>
      <vt:lpstr>مشاركة ملف </vt:lpstr>
      <vt:lpstr>مشاركة ملف </vt:lpstr>
      <vt:lpstr>مشاركة مستند جوجل </vt:lpstr>
      <vt:lpstr>مشاركة مستند جوجل </vt:lpstr>
      <vt:lpstr>مشاركة مستند جوجل </vt:lpstr>
      <vt:lpstr>مشاركة مستند جوجل </vt:lpstr>
      <vt:lpstr>مشاركة مستند جوجل (الخيارات المتقدمة) </vt:lpstr>
      <vt:lpstr>مشاركة المجلدات </vt:lpstr>
      <vt:lpstr>مشاركة المجلدات </vt:lpstr>
      <vt:lpstr>حذفت شيئًا وتريد استرداده في جوجل درايف </vt:lpstr>
      <vt:lpstr>الإعدادات </vt:lpstr>
      <vt:lpstr>الإعدادات </vt:lpstr>
      <vt:lpstr>الإعدادات </vt:lpstr>
      <vt:lpstr>الخروج من جوجل درايف </vt:lpstr>
      <vt:lpstr>تطبيقات جوجل درايف Google Drive applications</vt:lpstr>
      <vt:lpstr>تطبيق سطح المكتب  Desktop Application </vt:lpstr>
      <vt:lpstr>PowerPoint Presentation</vt:lpstr>
      <vt:lpstr>PowerPoint Presentation</vt:lpstr>
      <vt:lpstr>PowerPoint Presentation</vt:lpstr>
      <vt:lpstr>تطبيق سطح المكتب   Desktop Application </vt:lpstr>
      <vt:lpstr>تطبيق سطح المكتب  Desktop Application </vt:lpstr>
      <vt:lpstr>تطبيق سطح المكتب  Desktop Application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824</cp:revision>
  <dcterms:created xsi:type="dcterms:W3CDTF">2015-02-28T12:48:04Z</dcterms:created>
  <dcterms:modified xsi:type="dcterms:W3CDTF">2018-01-15T12:53:59Z</dcterms:modified>
</cp:coreProperties>
</file>